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s-CO" sz="1200" b="1" dirty="0">
                <a:solidFill>
                  <a:schemeClr val="bg1"/>
                </a:solidFill>
              </a:rPr>
              <a:t>Presupuesto de inversión</a:t>
            </a:r>
          </a:p>
        </c:rich>
      </c:tx>
      <c:layout>
        <c:manualLayout>
          <c:xMode val="edge"/>
          <c:yMode val="edge"/>
          <c:x val="7.3564547206165717E-2"/>
          <c:y val="3.47826086956521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5645168631377725E-3"/>
                  <c:y val="-5.96142873445167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281325383460016"/>
                      <c:h val="4.80871847540796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C69-4BD7-A9E3-BB0BD6A07A3A}"/>
                </c:ext>
              </c:extLst>
            </c:dLbl>
            <c:dLbl>
              <c:idx val="1"/>
              <c:layout>
                <c:manualLayout>
                  <c:x val="6.5402879553349922E-3"/>
                  <c:y val="1.789341549697592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74196289047681"/>
                      <c:h val="8.8666894899007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C69-4BD7-A9E3-BB0BD6A07A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Hoja1!$A$5:$A$6</c:f>
              <c:strCache>
                <c:ptCount val="2"/>
                <c:pt idx="0">
                  <c:v>Diciembre 2018</c:v>
                </c:pt>
                <c:pt idx="1">
                  <c:v>Junio 30-2019</c:v>
                </c:pt>
              </c:strCache>
            </c:strRef>
          </c:cat>
          <c:val>
            <c:numRef>
              <c:f>Hoja1!$B$5:$B$6</c:f>
              <c:numCache>
                <c:formatCode>_-[$$-240A]\ * #,##0_-;\-[$$-240A]\ * #,##0_-;_-[$$-240A]\ * "-"??_-;_-@_-</c:formatCode>
                <c:ptCount val="2"/>
                <c:pt idx="0">
                  <c:v>68024553819</c:v>
                </c:pt>
                <c:pt idx="1">
                  <c:v>27458026941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69-4BD7-A9E3-BB0BD6A07A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9430544"/>
        <c:axId val="468337296"/>
      </c:barChart>
      <c:catAx>
        <c:axId val="38943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68337296"/>
        <c:crosses val="autoZero"/>
        <c:auto val="1"/>
        <c:lblAlgn val="ctr"/>
        <c:lblOffset val="100"/>
        <c:noMultiLvlLbl val="0"/>
      </c:catAx>
      <c:valAx>
        <c:axId val="468337296"/>
        <c:scaling>
          <c:orientation val="minMax"/>
        </c:scaling>
        <c:delete val="1"/>
        <c:axPos val="l"/>
        <c:numFmt formatCode="_-[$$-240A]\ * #,##0_-;\-[$$-240A]\ * #,##0_-;_-[$$-240A]\ * &quot;-&quot;??_-;_-@_-" sourceLinked="1"/>
        <c:majorTickMark val="none"/>
        <c:minorTickMark val="none"/>
        <c:tickLblPos val="nextTo"/>
        <c:crossAx val="3894305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s-CO" sz="1200"/>
              <a:t>Satisfacción total ANLA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Hoja1!$A$19:$A$20</c:f>
              <c:strCache>
                <c:ptCount val="2"/>
                <c:pt idx="0">
                  <c:v> Año 2017</c:v>
                </c:pt>
                <c:pt idx="1">
                  <c:v>Año 2018</c:v>
                </c:pt>
              </c:strCache>
            </c:strRef>
          </c:cat>
          <c:val>
            <c:numRef>
              <c:f>Hoja1!$B$19:$B$20</c:f>
              <c:numCache>
                <c:formatCode>0%</c:formatCode>
                <c:ptCount val="2"/>
                <c:pt idx="0">
                  <c:v>0.63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CF-4147-820A-ECEBD384F6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4155728"/>
        <c:axId val="465088048"/>
      </c:barChart>
      <c:catAx>
        <c:axId val="224155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65088048"/>
        <c:crosses val="autoZero"/>
        <c:auto val="1"/>
        <c:lblAlgn val="ctr"/>
        <c:lblOffset val="100"/>
        <c:noMultiLvlLbl val="0"/>
      </c:catAx>
      <c:valAx>
        <c:axId val="4650880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24155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s-CO" sz="1100"/>
              <a:t>PQRS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Hoja1!$B$11</c:f>
              <c:strCache>
                <c:ptCount val="1"/>
                <c:pt idx="0">
                  <c:v>Recibidas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Hoja1!$A$12:$A$13</c:f>
              <c:strCache>
                <c:ptCount val="2"/>
                <c:pt idx="0">
                  <c:v>julio-diciembre 2018</c:v>
                </c:pt>
                <c:pt idx="1">
                  <c:v>enero-junio 2019</c:v>
                </c:pt>
              </c:strCache>
            </c:strRef>
          </c:cat>
          <c:val>
            <c:numRef>
              <c:f>Hoja1!$B$12:$B$13</c:f>
              <c:numCache>
                <c:formatCode>General</c:formatCode>
                <c:ptCount val="2"/>
                <c:pt idx="0">
                  <c:v>192</c:v>
                </c:pt>
                <c:pt idx="1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24-48EF-9137-3EC5CEC219F1}"/>
            </c:ext>
          </c:extLst>
        </c:ser>
        <c:ser>
          <c:idx val="1"/>
          <c:order val="1"/>
          <c:tx>
            <c:strRef>
              <c:f>Hoja1!$C$11</c:f>
              <c:strCache>
                <c:ptCount val="1"/>
                <c:pt idx="0">
                  <c:v>En término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Hoja1!$A$12:$A$13</c:f>
              <c:strCache>
                <c:ptCount val="2"/>
                <c:pt idx="0">
                  <c:v>julio-diciembre 2018</c:v>
                </c:pt>
                <c:pt idx="1">
                  <c:v>enero-junio 2019</c:v>
                </c:pt>
              </c:strCache>
            </c:strRef>
          </c:cat>
          <c:val>
            <c:numRef>
              <c:f>Hoja1!$C$12:$C$13</c:f>
              <c:numCache>
                <c:formatCode>General</c:formatCode>
                <c:ptCount val="2"/>
                <c:pt idx="0">
                  <c:v>190</c:v>
                </c:pt>
                <c:pt idx="1">
                  <c:v>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24-48EF-9137-3EC5CEC219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9431744"/>
        <c:axId val="530019344"/>
      </c:barChart>
      <c:catAx>
        <c:axId val="38943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30019344"/>
        <c:crosses val="autoZero"/>
        <c:auto val="1"/>
        <c:lblAlgn val="ctr"/>
        <c:lblOffset val="100"/>
        <c:noMultiLvlLbl val="0"/>
      </c:catAx>
      <c:valAx>
        <c:axId val="5300193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89431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s-CO" sz="1050" b="1" dirty="0"/>
              <a:t>Actividades capacitación</a:t>
            </a:r>
            <a:r>
              <a:rPr lang="es-CO" sz="1050" b="1" baseline="0" dirty="0"/>
              <a:t> </a:t>
            </a:r>
            <a:r>
              <a:rPr lang="es-CO" sz="1050" b="1" dirty="0"/>
              <a:t>realizadas</a:t>
            </a:r>
          </a:p>
        </c:rich>
      </c:tx>
      <c:layout>
        <c:manualLayout>
          <c:xMode val="edge"/>
          <c:yMode val="edge"/>
          <c:x val="0.21885483217281959"/>
          <c:y val="8.83912377139659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222222222222223E-2"/>
                  <c:y val="-5.0925925925925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8A4-427A-BFC3-0E4739AD4398}"/>
                </c:ext>
              </c:extLst>
            </c:dLbl>
            <c:dLbl>
              <c:idx val="1"/>
              <c:layout>
                <c:manualLayout>
                  <c:x val="1.3888888888888788E-2"/>
                  <c:y val="-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A4-427A-BFC3-0E4739AD43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Hoja1!$C$4:$C$5</c:f>
              <c:strCache>
                <c:ptCount val="2"/>
                <c:pt idx="0">
                  <c:v>año 2018</c:v>
                </c:pt>
                <c:pt idx="1">
                  <c:v>Ene-Jun 2019</c:v>
                </c:pt>
              </c:strCache>
            </c:strRef>
          </c:cat>
          <c:val>
            <c:numRef>
              <c:f>Hoja1!$D$4:$D$5</c:f>
              <c:numCache>
                <c:formatCode>General</c:formatCode>
                <c:ptCount val="2"/>
                <c:pt idx="0">
                  <c:v>88</c:v>
                </c:pt>
                <c:pt idx="1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A4-427A-BFC3-0E4739AD4398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5000000000000001E-2"/>
                  <c:y val="-4.6296296296296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A4-427A-BFC3-0E4739AD4398}"/>
                </c:ext>
              </c:extLst>
            </c:dLbl>
            <c:dLbl>
              <c:idx val="1"/>
              <c:layout>
                <c:manualLayout>
                  <c:x val="2.7777777777777676E-2"/>
                  <c:y val="-5.092592592592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8A4-427A-BFC3-0E4739AD43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Hoja1!$C$4:$C$5</c:f>
              <c:strCache>
                <c:ptCount val="2"/>
                <c:pt idx="0">
                  <c:v>año 2018</c:v>
                </c:pt>
                <c:pt idx="1">
                  <c:v>Ene-Jun 2019</c:v>
                </c:pt>
              </c:strCache>
            </c:strRef>
          </c:cat>
          <c:val>
            <c:numRef>
              <c:f>Hoja1!$E$4:$E$5</c:f>
              <c:numCache>
                <c:formatCode>General</c:formatCode>
                <c:ptCount val="2"/>
                <c:pt idx="0">
                  <c:v>90</c:v>
                </c:pt>
                <c:pt idx="1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8A4-427A-BFC3-0E4739AD43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9768920"/>
        <c:axId val="549769248"/>
        <c:axId val="0"/>
      </c:bar3DChart>
      <c:catAx>
        <c:axId val="549768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49769248"/>
        <c:crosses val="autoZero"/>
        <c:auto val="1"/>
        <c:lblAlgn val="ctr"/>
        <c:lblOffset val="100"/>
        <c:noMultiLvlLbl val="0"/>
      </c:catAx>
      <c:valAx>
        <c:axId val="5497692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49768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9EFEAB-ED2D-4C8F-95F7-01CFC26CDEE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CO"/>
        </a:p>
      </dgm:t>
    </dgm:pt>
    <dgm:pt modelId="{8864FA91-7A16-4D93-8F56-C843811D8DA1}">
      <dgm:prSet phldrT="[Texto]" custT="1"/>
      <dgm:spPr/>
      <dgm:t>
        <a:bodyPr/>
        <a:lstStyle/>
        <a:p>
          <a:r>
            <a:rPr lang="es-ES" sz="1050" dirty="0"/>
            <a:t>Plan CGR</a:t>
          </a:r>
          <a:endParaRPr lang="es-CO" sz="1050" dirty="0"/>
        </a:p>
      </dgm:t>
    </dgm:pt>
    <dgm:pt modelId="{9BA1A3F4-CC84-44D6-ABFB-9FE180D6D093}" type="parTrans" cxnId="{A071A3F5-0275-416C-831B-BFF95D1AC54A}">
      <dgm:prSet/>
      <dgm:spPr/>
      <dgm:t>
        <a:bodyPr/>
        <a:lstStyle/>
        <a:p>
          <a:endParaRPr lang="es-CO" sz="600"/>
        </a:p>
      </dgm:t>
    </dgm:pt>
    <dgm:pt modelId="{2B9FE3FD-60EC-4767-B647-1324450816A5}" type="sibTrans" cxnId="{A071A3F5-0275-416C-831B-BFF95D1AC54A}">
      <dgm:prSet/>
      <dgm:spPr/>
      <dgm:t>
        <a:bodyPr/>
        <a:lstStyle/>
        <a:p>
          <a:endParaRPr lang="es-CO" sz="600"/>
        </a:p>
      </dgm:t>
    </dgm:pt>
    <dgm:pt modelId="{4F2E7D6B-A9B1-41AF-B889-E8B2BD694C2C}">
      <dgm:prSet phldrT="[Texto]" custT="1"/>
      <dgm:spPr/>
      <dgm:t>
        <a:bodyPr/>
        <a:lstStyle/>
        <a:p>
          <a:r>
            <a:rPr lang="es-ES" sz="800" dirty="0"/>
            <a:t>Con corte a junio 30 de 2019 la ANLA tiene vigente 144 acciones suscritas como resultado de las siguientes actuaciones adelantadas por la Contraloría General de la República</a:t>
          </a:r>
          <a:endParaRPr lang="es-CO" sz="800" dirty="0"/>
        </a:p>
      </dgm:t>
    </dgm:pt>
    <dgm:pt modelId="{8EFC1CB0-EC43-4ADE-B761-3D283BA01529}" type="parTrans" cxnId="{71461B2D-649C-44FC-A58E-3217288886D9}">
      <dgm:prSet/>
      <dgm:spPr/>
      <dgm:t>
        <a:bodyPr/>
        <a:lstStyle/>
        <a:p>
          <a:endParaRPr lang="es-CO" sz="600"/>
        </a:p>
      </dgm:t>
    </dgm:pt>
    <dgm:pt modelId="{BB4E2560-06D7-4E80-B739-3298E0EE8FEF}" type="sibTrans" cxnId="{71461B2D-649C-44FC-A58E-3217288886D9}">
      <dgm:prSet/>
      <dgm:spPr/>
      <dgm:t>
        <a:bodyPr/>
        <a:lstStyle/>
        <a:p>
          <a:endParaRPr lang="es-CO" sz="600"/>
        </a:p>
      </dgm:t>
    </dgm:pt>
    <dgm:pt modelId="{A180CB98-3F89-4A62-A43C-0C9471E88B0C}">
      <dgm:prSet phldrT="[Texto]" custT="1"/>
      <dgm:spPr/>
      <dgm:t>
        <a:bodyPr/>
        <a:lstStyle/>
        <a:p>
          <a:r>
            <a:rPr lang="es-ES" sz="1050" dirty="0"/>
            <a:t>Plan mejoramiento interno</a:t>
          </a:r>
          <a:endParaRPr lang="es-CO" sz="1050" dirty="0"/>
        </a:p>
      </dgm:t>
    </dgm:pt>
    <dgm:pt modelId="{C7BE680D-F305-4937-9CC2-F1E12618C831}" type="parTrans" cxnId="{12CCB7D3-A5BC-4673-8707-79889DDC807C}">
      <dgm:prSet/>
      <dgm:spPr/>
      <dgm:t>
        <a:bodyPr/>
        <a:lstStyle/>
        <a:p>
          <a:endParaRPr lang="es-CO" sz="600"/>
        </a:p>
      </dgm:t>
    </dgm:pt>
    <dgm:pt modelId="{F9165A4D-642E-4EA8-83FB-686D6A1371A6}" type="sibTrans" cxnId="{12CCB7D3-A5BC-4673-8707-79889DDC807C}">
      <dgm:prSet/>
      <dgm:spPr/>
      <dgm:t>
        <a:bodyPr/>
        <a:lstStyle/>
        <a:p>
          <a:endParaRPr lang="es-CO" sz="600"/>
        </a:p>
      </dgm:t>
    </dgm:pt>
    <dgm:pt modelId="{A0459CE3-389E-4C4F-9847-34A0A7A3FDC6}">
      <dgm:prSet phldrT="[Texto]" custT="1"/>
      <dgm:spPr/>
      <dgm:t>
        <a:bodyPr/>
        <a:lstStyle/>
        <a:p>
          <a:r>
            <a:rPr lang="es-ES" sz="800" dirty="0"/>
            <a:t>Con corte a junio 30 de 2019 la ANLA tiene vigente 120 acciones en el plan de mejoramiento interno, las cuales corresponden a las auditorías internas realizadas por Control Interno</a:t>
          </a:r>
          <a:endParaRPr lang="es-CO" sz="800" dirty="0"/>
        </a:p>
      </dgm:t>
    </dgm:pt>
    <dgm:pt modelId="{5B386C58-7470-4743-974F-60FD7EA308AE}" type="parTrans" cxnId="{434C0F41-5B03-4D3D-A6D3-199988CF5D48}">
      <dgm:prSet/>
      <dgm:spPr/>
      <dgm:t>
        <a:bodyPr/>
        <a:lstStyle/>
        <a:p>
          <a:endParaRPr lang="es-CO" sz="600"/>
        </a:p>
      </dgm:t>
    </dgm:pt>
    <dgm:pt modelId="{819CF2D5-781D-401F-8B9F-0B9B0570ED98}" type="sibTrans" cxnId="{434C0F41-5B03-4D3D-A6D3-199988CF5D48}">
      <dgm:prSet/>
      <dgm:spPr/>
      <dgm:t>
        <a:bodyPr/>
        <a:lstStyle/>
        <a:p>
          <a:endParaRPr lang="es-CO" sz="600"/>
        </a:p>
      </dgm:t>
    </dgm:pt>
    <dgm:pt modelId="{7C4CCBFF-C2A6-44DF-BE7A-1BB78CD6403A}" type="pres">
      <dgm:prSet presAssocID="{219EFEAB-ED2D-4C8F-95F7-01CFC26CDEEE}" presName="Name0" presStyleCnt="0">
        <dgm:presLayoutVars>
          <dgm:chMax val="7"/>
          <dgm:chPref val="7"/>
          <dgm:dir/>
        </dgm:presLayoutVars>
      </dgm:prSet>
      <dgm:spPr/>
    </dgm:pt>
    <dgm:pt modelId="{B2A6AC01-F636-40CC-BB50-7B10CE8EA0BE}" type="pres">
      <dgm:prSet presAssocID="{219EFEAB-ED2D-4C8F-95F7-01CFC26CDEEE}" presName="Name1" presStyleCnt="0"/>
      <dgm:spPr/>
    </dgm:pt>
    <dgm:pt modelId="{062DEDCD-0334-4096-BF20-45D32EEBA181}" type="pres">
      <dgm:prSet presAssocID="{219EFEAB-ED2D-4C8F-95F7-01CFC26CDEEE}" presName="cycle" presStyleCnt="0"/>
      <dgm:spPr/>
    </dgm:pt>
    <dgm:pt modelId="{6CB8EBED-E05F-4CAA-B4AE-248006F331DE}" type="pres">
      <dgm:prSet presAssocID="{219EFEAB-ED2D-4C8F-95F7-01CFC26CDEEE}" presName="srcNode" presStyleLbl="node1" presStyleIdx="0" presStyleCnt="2"/>
      <dgm:spPr/>
    </dgm:pt>
    <dgm:pt modelId="{65B0E46D-CF0B-466C-B991-85D9F6F71885}" type="pres">
      <dgm:prSet presAssocID="{219EFEAB-ED2D-4C8F-95F7-01CFC26CDEEE}" presName="conn" presStyleLbl="parChTrans1D2" presStyleIdx="0" presStyleCnt="1"/>
      <dgm:spPr/>
    </dgm:pt>
    <dgm:pt modelId="{E8F22617-4DAA-46F2-972A-7290BD38C017}" type="pres">
      <dgm:prSet presAssocID="{219EFEAB-ED2D-4C8F-95F7-01CFC26CDEEE}" presName="extraNode" presStyleLbl="node1" presStyleIdx="0" presStyleCnt="2"/>
      <dgm:spPr/>
    </dgm:pt>
    <dgm:pt modelId="{82154ECF-B057-4B79-A30E-EE20929E6C22}" type="pres">
      <dgm:prSet presAssocID="{219EFEAB-ED2D-4C8F-95F7-01CFC26CDEEE}" presName="dstNode" presStyleLbl="node1" presStyleIdx="0" presStyleCnt="2"/>
      <dgm:spPr/>
    </dgm:pt>
    <dgm:pt modelId="{774F4BEC-4C6F-4522-9512-C7E210FBA846}" type="pres">
      <dgm:prSet presAssocID="{8864FA91-7A16-4D93-8F56-C843811D8DA1}" presName="text_1" presStyleLbl="node1" presStyleIdx="0" presStyleCnt="2">
        <dgm:presLayoutVars>
          <dgm:bulletEnabled val="1"/>
        </dgm:presLayoutVars>
      </dgm:prSet>
      <dgm:spPr/>
    </dgm:pt>
    <dgm:pt modelId="{DFC978C8-77E0-4762-81E1-826ADC91D6AE}" type="pres">
      <dgm:prSet presAssocID="{8864FA91-7A16-4D93-8F56-C843811D8DA1}" presName="accent_1" presStyleCnt="0"/>
      <dgm:spPr/>
    </dgm:pt>
    <dgm:pt modelId="{03327FAA-B9BD-40BF-947F-0545EFF7B80F}" type="pres">
      <dgm:prSet presAssocID="{8864FA91-7A16-4D93-8F56-C843811D8DA1}" presName="accentRepeatNode" presStyleLbl="solidFgAcc1" presStyleIdx="0" presStyleCnt="2"/>
      <dgm:spPr/>
    </dgm:pt>
    <dgm:pt modelId="{9D2DAC20-5AA0-42C1-8E66-3558551D59FD}" type="pres">
      <dgm:prSet presAssocID="{A180CB98-3F89-4A62-A43C-0C9471E88B0C}" presName="text_2" presStyleLbl="node1" presStyleIdx="1" presStyleCnt="2">
        <dgm:presLayoutVars>
          <dgm:bulletEnabled val="1"/>
        </dgm:presLayoutVars>
      </dgm:prSet>
      <dgm:spPr/>
    </dgm:pt>
    <dgm:pt modelId="{3E99B4C4-D20C-4F77-92A8-A95A713F62C9}" type="pres">
      <dgm:prSet presAssocID="{A180CB98-3F89-4A62-A43C-0C9471E88B0C}" presName="accent_2" presStyleCnt="0"/>
      <dgm:spPr/>
    </dgm:pt>
    <dgm:pt modelId="{AA5FD1AE-38AA-4A50-998A-87BF7EC21527}" type="pres">
      <dgm:prSet presAssocID="{A180CB98-3F89-4A62-A43C-0C9471E88B0C}" presName="accentRepeatNode" presStyleLbl="solidFgAcc1" presStyleIdx="1" presStyleCnt="2"/>
      <dgm:spPr/>
    </dgm:pt>
  </dgm:ptLst>
  <dgm:cxnLst>
    <dgm:cxn modelId="{71461B2D-649C-44FC-A58E-3217288886D9}" srcId="{8864FA91-7A16-4D93-8F56-C843811D8DA1}" destId="{4F2E7D6B-A9B1-41AF-B889-E8B2BD694C2C}" srcOrd="0" destOrd="0" parTransId="{8EFC1CB0-EC43-4ADE-B761-3D283BA01529}" sibTransId="{BB4E2560-06D7-4E80-B739-3298E0EE8FEF}"/>
    <dgm:cxn modelId="{434C0F41-5B03-4D3D-A6D3-199988CF5D48}" srcId="{A180CB98-3F89-4A62-A43C-0C9471E88B0C}" destId="{A0459CE3-389E-4C4F-9847-34A0A7A3FDC6}" srcOrd="0" destOrd="0" parTransId="{5B386C58-7470-4743-974F-60FD7EA308AE}" sibTransId="{819CF2D5-781D-401F-8B9F-0B9B0570ED98}"/>
    <dgm:cxn modelId="{4A3AC26C-7FEC-47BC-AB65-1BDA12EFD417}" type="presOf" srcId="{A180CB98-3F89-4A62-A43C-0C9471E88B0C}" destId="{9D2DAC20-5AA0-42C1-8E66-3558551D59FD}" srcOrd="0" destOrd="0" presId="urn:microsoft.com/office/officeart/2008/layout/VerticalCurvedList"/>
    <dgm:cxn modelId="{07C4337E-92B0-411B-9175-F89C3AF2AE34}" type="presOf" srcId="{A0459CE3-389E-4C4F-9847-34A0A7A3FDC6}" destId="{9D2DAC20-5AA0-42C1-8E66-3558551D59FD}" srcOrd="0" destOrd="1" presId="urn:microsoft.com/office/officeart/2008/layout/VerticalCurvedList"/>
    <dgm:cxn modelId="{03A89882-3C5A-43E0-8D0C-3F4C539B8CB1}" type="presOf" srcId="{219EFEAB-ED2D-4C8F-95F7-01CFC26CDEEE}" destId="{7C4CCBFF-C2A6-44DF-BE7A-1BB78CD6403A}" srcOrd="0" destOrd="0" presId="urn:microsoft.com/office/officeart/2008/layout/VerticalCurvedList"/>
    <dgm:cxn modelId="{CF390392-4073-468F-A7EA-8076A64E9CFF}" type="presOf" srcId="{BB4E2560-06D7-4E80-B739-3298E0EE8FEF}" destId="{65B0E46D-CF0B-466C-B991-85D9F6F71885}" srcOrd="0" destOrd="0" presId="urn:microsoft.com/office/officeart/2008/layout/VerticalCurvedList"/>
    <dgm:cxn modelId="{4DD1739A-3F7C-4F45-9A12-7EEBEDD3B78A}" type="presOf" srcId="{4F2E7D6B-A9B1-41AF-B889-E8B2BD694C2C}" destId="{774F4BEC-4C6F-4522-9512-C7E210FBA846}" srcOrd="0" destOrd="1" presId="urn:microsoft.com/office/officeart/2008/layout/VerticalCurvedList"/>
    <dgm:cxn modelId="{7F68A2C6-7BAB-43A8-87D3-286B3F1B9456}" type="presOf" srcId="{8864FA91-7A16-4D93-8F56-C843811D8DA1}" destId="{774F4BEC-4C6F-4522-9512-C7E210FBA846}" srcOrd="0" destOrd="0" presId="urn:microsoft.com/office/officeart/2008/layout/VerticalCurvedList"/>
    <dgm:cxn modelId="{12CCB7D3-A5BC-4673-8707-79889DDC807C}" srcId="{219EFEAB-ED2D-4C8F-95F7-01CFC26CDEEE}" destId="{A180CB98-3F89-4A62-A43C-0C9471E88B0C}" srcOrd="1" destOrd="0" parTransId="{C7BE680D-F305-4937-9CC2-F1E12618C831}" sibTransId="{F9165A4D-642E-4EA8-83FB-686D6A1371A6}"/>
    <dgm:cxn modelId="{A071A3F5-0275-416C-831B-BFF95D1AC54A}" srcId="{219EFEAB-ED2D-4C8F-95F7-01CFC26CDEEE}" destId="{8864FA91-7A16-4D93-8F56-C843811D8DA1}" srcOrd="0" destOrd="0" parTransId="{9BA1A3F4-CC84-44D6-ABFB-9FE180D6D093}" sibTransId="{2B9FE3FD-60EC-4767-B647-1324450816A5}"/>
    <dgm:cxn modelId="{6B3E2031-D690-4F30-93B9-2D1C9A4E8BD1}" type="presParOf" srcId="{7C4CCBFF-C2A6-44DF-BE7A-1BB78CD6403A}" destId="{B2A6AC01-F636-40CC-BB50-7B10CE8EA0BE}" srcOrd="0" destOrd="0" presId="urn:microsoft.com/office/officeart/2008/layout/VerticalCurvedList"/>
    <dgm:cxn modelId="{81225DCE-0702-4F31-9183-E444FB0FA998}" type="presParOf" srcId="{B2A6AC01-F636-40CC-BB50-7B10CE8EA0BE}" destId="{062DEDCD-0334-4096-BF20-45D32EEBA181}" srcOrd="0" destOrd="0" presId="urn:microsoft.com/office/officeart/2008/layout/VerticalCurvedList"/>
    <dgm:cxn modelId="{91EEC2FB-1B37-4B2C-803E-164F7BFB03E5}" type="presParOf" srcId="{062DEDCD-0334-4096-BF20-45D32EEBA181}" destId="{6CB8EBED-E05F-4CAA-B4AE-248006F331DE}" srcOrd="0" destOrd="0" presId="urn:microsoft.com/office/officeart/2008/layout/VerticalCurvedList"/>
    <dgm:cxn modelId="{22E59EC2-9FDA-41CD-94DB-031E15835C13}" type="presParOf" srcId="{062DEDCD-0334-4096-BF20-45D32EEBA181}" destId="{65B0E46D-CF0B-466C-B991-85D9F6F71885}" srcOrd="1" destOrd="0" presId="urn:microsoft.com/office/officeart/2008/layout/VerticalCurvedList"/>
    <dgm:cxn modelId="{7FDA9EB8-3ED6-46CF-A39E-711D1C39A9D2}" type="presParOf" srcId="{062DEDCD-0334-4096-BF20-45D32EEBA181}" destId="{E8F22617-4DAA-46F2-972A-7290BD38C017}" srcOrd="2" destOrd="0" presId="urn:microsoft.com/office/officeart/2008/layout/VerticalCurvedList"/>
    <dgm:cxn modelId="{31C34408-2FF4-4CE7-9964-A9CC50316E98}" type="presParOf" srcId="{062DEDCD-0334-4096-BF20-45D32EEBA181}" destId="{82154ECF-B057-4B79-A30E-EE20929E6C22}" srcOrd="3" destOrd="0" presId="urn:microsoft.com/office/officeart/2008/layout/VerticalCurvedList"/>
    <dgm:cxn modelId="{2211E357-F212-49D9-B164-66EF615F231B}" type="presParOf" srcId="{B2A6AC01-F636-40CC-BB50-7B10CE8EA0BE}" destId="{774F4BEC-4C6F-4522-9512-C7E210FBA846}" srcOrd="1" destOrd="0" presId="urn:microsoft.com/office/officeart/2008/layout/VerticalCurvedList"/>
    <dgm:cxn modelId="{36FD54E5-D85A-46C2-BA29-6F5C6E3759A0}" type="presParOf" srcId="{B2A6AC01-F636-40CC-BB50-7B10CE8EA0BE}" destId="{DFC978C8-77E0-4762-81E1-826ADC91D6AE}" srcOrd="2" destOrd="0" presId="urn:microsoft.com/office/officeart/2008/layout/VerticalCurvedList"/>
    <dgm:cxn modelId="{37748E3A-663E-4450-89F7-2CF6F450E659}" type="presParOf" srcId="{DFC978C8-77E0-4762-81E1-826ADC91D6AE}" destId="{03327FAA-B9BD-40BF-947F-0545EFF7B80F}" srcOrd="0" destOrd="0" presId="urn:microsoft.com/office/officeart/2008/layout/VerticalCurvedList"/>
    <dgm:cxn modelId="{53B77A61-D38B-41D0-8274-B940471C98B7}" type="presParOf" srcId="{B2A6AC01-F636-40CC-BB50-7B10CE8EA0BE}" destId="{9D2DAC20-5AA0-42C1-8E66-3558551D59FD}" srcOrd="3" destOrd="0" presId="urn:microsoft.com/office/officeart/2008/layout/VerticalCurvedList"/>
    <dgm:cxn modelId="{A913E924-9E5A-49C9-B27A-0622F0AE0FCF}" type="presParOf" srcId="{B2A6AC01-F636-40CC-BB50-7B10CE8EA0BE}" destId="{3E99B4C4-D20C-4F77-92A8-A95A713F62C9}" srcOrd="4" destOrd="0" presId="urn:microsoft.com/office/officeart/2008/layout/VerticalCurvedList"/>
    <dgm:cxn modelId="{9D8A2C44-B7EF-4812-8B8F-3C40BABDB6AF}" type="presParOf" srcId="{3E99B4C4-D20C-4F77-92A8-A95A713F62C9}" destId="{AA5FD1AE-38AA-4A50-998A-87BF7EC2152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69BA6F-2192-41E8-AE5A-85E23DC9C289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</dgm:pt>
    <dgm:pt modelId="{5BF51C61-4ED1-46F5-8436-DBBB74B9BA9C}">
      <dgm:prSet phldrT="[Texto]" custT="1"/>
      <dgm:spPr/>
      <dgm:t>
        <a:bodyPr/>
        <a:lstStyle/>
        <a:p>
          <a:endParaRPr lang="es-CO" sz="1400" dirty="0"/>
        </a:p>
        <a:p>
          <a:r>
            <a:rPr lang="es-CO" sz="1400" dirty="0"/>
            <a:t>Primera generación: </a:t>
          </a:r>
        </a:p>
        <a:p>
          <a:r>
            <a:rPr lang="es-CO" sz="1200" dirty="0"/>
            <a:t>-Libertad de expresión</a:t>
          </a:r>
        </a:p>
        <a:p>
          <a:r>
            <a:rPr lang="es-CO" sz="1200" dirty="0"/>
            <a:t>-Presentar peticiones respetuosas</a:t>
          </a:r>
        </a:p>
        <a:p>
          <a:r>
            <a:rPr lang="es-CO" sz="1200" dirty="0"/>
            <a:t>-Participar en la conformación, ejercicio y control del poder político</a:t>
          </a:r>
          <a:r>
            <a:rPr lang="es-CO" sz="1000" dirty="0"/>
            <a:t>.</a:t>
          </a:r>
        </a:p>
      </dgm:t>
    </dgm:pt>
    <dgm:pt modelId="{3CA02AC4-2F73-474D-996E-A4D25FDAF6B3}" type="parTrans" cxnId="{31A4F76D-33FC-4FBD-9153-F928EC096388}">
      <dgm:prSet/>
      <dgm:spPr/>
      <dgm:t>
        <a:bodyPr/>
        <a:lstStyle/>
        <a:p>
          <a:endParaRPr lang="es-CO"/>
        </a:p>
      </dgm:t>
    </dgm:pt>
    <dgm:pt modelId="{05F9E636-FF14-419E-9511-0956AB9FED60}" type="sibTrans" cxnId="{31A4F76D-33FC-4FBD-9153-F928EC096388}">
      <dgm:prSet/>
      <dgm:spPr/>
      <dgm:t>
        <a:bodyPr/>
        <a:lstStyle/>
        <a:p>
          <a:endParaRPr lang="es-CO"/>
        </a:p>
      </dgm:t>
    </dgm:pt>
    <dgm:pt modelId="{9A371931-618E-4DAE-B167-168799B7E536}">
      <dgm:prSet phldrT="[Texto]"/>
      <dgm:spPr/>
      <dgm:t>
        <a:bodyPr/>
        <a:lstStyle/>
        <a:p>
          <a:r>
            <a:rPr lang="es-CO" dirty="0"/>
            <a:t>Segunda generación: </a:t>
          </a:r>
        </a:p>
        <a:p>
          <a:r>
            <a:rPr lang="es-ES" dirty="0"/>
            <a:t>-El patrimonio cultural de la Nación está bajo la protección del Estado</a:t>
          </a:r>
        </a:p>
      </dgm:t>
    </dgm:pt>
    <dgm:pt modelId="{61921B7C-3D87-482F-BFF3-6E38C6569005}" type="parTrans" cxnId="{49EFEC18-4C25-48DF-9D30-9B230AB3965A}">
      <dgm:prSet/>
      <dgm:spPr/>
      <dgm:t>
        <a:bodyPr/>
        <a:lstStyle/>
        <a:p>
          <a:endParaRPr lang="es-CO"/>
        </a:p>
      </dgm:t>
    </dgm:pt>
    <dgm:pt modelId="{00A86839-BBDC-48C1-B373-2917677D2C26}" type="sibTrans" cxnId="{49EFEC18-4C25-48DF-9D30-9B230AB3965A}">
      <dgm:prSet/>
      <dgm:spPr/>
      <dgm:t>
        <a:bodyPr/>
        <a:lstStyle/>
        <a:p>
          <a:endParaRPr lang="es-CO"/>
        </a:p>
      </dgm:t>
    </dgm:pt>
    <dgm:pt modelId="{6C08889E-7CF2-4A27-A28E-2A718B16361A}">
      <dgm:prSet phldrT="[Texto]" custT="1"/>
      <dgm:spPr/>
      <dgm:t>
        <a:bodyPr/>
        <a:lstStyle/>
        <a:p>
          <a:endParaRPr lang="es-CO" sz="1400" dirty="0"/>
        </a:p>
        <a:p>
          <a:r>
            <a:rPr lang="es-CO" sz="1400" dirty="0"/>
            <a:t>Tercera generación:</a:t>
          </a:r>
        </a:p>
        <a:p>
          <a:r>
            <a:rPr lang="es-ES" sz="1000" dirty="0"/>
            <a:t>-Derecho a gozar de un ambiente sano.</a:t>
          </a:r>
        </a:p>
        <a:p>
          <a:r>
            <a:rPr lang="es-ES" sz="1000" dirty="0"/>
            <a:t>-Es deber del Estado proteger la diversidad e integridad del ambiente.</a:t>
          </a:r>
        </a:p>
        <a:p>
          <a:r>
            <a:rPr lang="es-ES" sz="1000" dirty="0"/>
            <a:t>-El Estado planificará el manejo y aprovechamiento de los recursos naturales.</a:t>
          </a:r>
          <a:endParaRPr lang="es-CO" sz="1000" dirty="0"/>
        </a:p>
      </dgm:t>
    </dgm:pt>
    <dgm:pt modelId="{CC4EACC6-5B9A-491D-BA38-9F93335DE79C}" type="parTrans" cxnId="{F38F18E5-FB05-4B0C-8AB2-CA0E1F4745F5}">
      <dgm:prSet/>
      <dgm:spPr/>
      <dgm:t>
        <a:bodyPr/>
        <a:lstStyle/>
        <a:p>
          <a:endParaRPr lang="es-CO"/>
        </a:p>
      </dgm:t>
    </dgm:pt>
    <dgm:pt modelId="{D685CEF0-55AC-4F80-8929-DC8BB7FDF880}" type="sibTrans" cxnId="{F38F18E5-FB05-4B0C-8AB2-CA0E1F4745F5}">
      <dgm:prSet/>
      <dgm:spPr/>
      <dgm:t>
        <a:bodyPr/>
        <a:lstStyle/>
        <a:p>
          <a:endParaRPr lang="es-CO"/>
        </a:p>
      </dgm:t>
    </dgm:pt>
    <dgm:pt modelId="{56C5A157-06F6-46CD-90E1-687C10E58E8A}" type="pres">
      <dgm:prSet presAssocID="{E969BA6F-2192-41E8-AE5A-85E23DC9C289}" presName="Name0" presStyleCnt="0">
        <dgm:presLayoutVars>
          <dgm:dir/>
          <dgm:resizeHandles val="exact"/>
        </dgm:presLayoutVars>
      </dgm:prSet>
      <dgm:spPr/>
    </dgm:pt>
    <dgm:pt modelId="{CB2ADE97-A57A-4368-AB79-8BE0DDB3A401}" type="pres">
      <dgm:prSet presAssocID="{E969BA6F-2192-41E8-AE5A-85E23DC9C289}" presName="fgShape" presStyleLbl="fgShp" presStyleIdx="0" presStyleCnt="1" custScaleY="42193" custLinFactNeighborX="15" custLinFactNeighborY="36146"/>
      <dgm:spPr/>
    </dgm:pt>
    <dgm:pt modelId="{C3E00736-27CC-4D45-8D14-3AA2D302DC90}" type="pres">
      <dgm:prSet presAssocID="{E969BA6F-2192-41E8-AE5A-85E23DC9C289}" presName="linComp" presStyleCnt="0"/>
      <dgm:spPr/>
    </dgm:pt>
    <dgm:pt modelId="{58F18BA3-8633-44A0-906F-D9F98F50A6C0}" type="pres">
      <dgm:prSet presAssocID="{5BF51C61-4ED1-46F5-8436-DBBB74B9BA9C}" presName="compNode" presStyleCnt="0"/>
      <dgm:spPr/>
    </dgm:pt>
    <dgm:pt modelId="{D4CE3F51-D3B3-444A-9642-60BE6BF7DF75}" type="pres">
      <dgm:prSet presAssocID="{5BF51C61-4ED1-46F5-8436-DBBB74B9BA9C}" presName="bkgdShape" presStyleLbl="node1" presStyleIdx="0" presStyleCnt="3" custLinFactNeighborY="563"/>
      <dgm:spPr/>
    </dgm:pt>
    <dgm:pt modelId="{C985180A-3378-4E85-8746-5CABE388846C}" type="pres">
      <dgm:prSet presAssocID="{5BF51C61-4ED1-46F5-8436-DBBB74B9BA9C}" presName="nodeTx" presStyleLbl="node1" presStyleIdx="0" presStyleCnt="3">
        <dgm:presLayoutVars>
          <dgm:bulletEnabled val="1"/>
        </dgm:presLayoutVars>
      </dgm:prSet>
      <dgm:spPr/>
    </dgm:pt>
    <dgm:pt modelId="{E9F23F2A-C958-4B01-BAED-9106E31A1EF5}" type="pres">
      <dgm:prSet presAssocID="{5BF51C61-4ED1-46F5-8436-DBBB74B9BA9C}" presName="invisiNode" presStyleLbl="node1" presStyleIdx="0" presStyleCnt="3"/>
      <dgm:spPr/>
    </dgm:pt>
    <dgm:pt modelId="{8432C417-CE4E-4064-BC08-648DCB4BBB07}" type="pres">
      <dgm:prSet presAssocID="{5BF51C61-4ED1-46F5-8436-DBBB74B9BA9C}" presName="imagNode" presStyleLbl="fgImgPlace1" presStyleIdx="0" presStyleCnt="3"/>
      <dgm:spPr>
        <a:blipFill>
          <a:blip xmlns:r="http://schemas.openxmlformats.org/officeDocument/2006/relationships" r:embed="rId1">
            <a:alphaModFix amt="5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Éxito de grupo"/>
        </a:ext>
      </dgm:extLst>
    </dgm:pt>
    <dgm:pt modelId="{AEDFF6ED-7C32-4A90-8E32-21F2BE7011A2}" type="pres">
      <dgm:prSet presAssocID="{05F9E636-FF14-419E-9511-0956AB9FED60}" presName="sibTrans" presStyleLbl="sibTrans2D1" presStyleIdx="0" presStyleCnt="0"/>
      <dgm:spPr/>
    </dgm:pt>
    <dgm:pt modelId="{0F3D80A1-3994-446D-9569-01A626E6AA42}" type="pres">
      <dgm:prSet presAssocID="{9A371931-618E-4DAE-B167-168799B7E536}" presName="compNode" presStyleCnt="0"/>
      <dgm:spPr/>
    </dgm:pt>
    <dgm:pt modelId="{2DA5C048-A1B2-4E21-9D2E-2D9EB6BC6649}" type="pres">
      <dgm:prSet presAssocID="{9A371931-618E-4DAE-B167-168799B7E536}" presName="bkgdShape" presStyleLbl="node1" presStyleIdx="1" presStyleCnt="3"/>
      <dgm:spPr/>
    </dgm:pt>
    <dgm:pt modelId="{E732D652-CA45-4E0C-8156-699A0C249E17}" type="pres">
      <dgm:prSet presAssocID="{9A371931-618E-4DAE-B167-168799B7E536}" presName="nodeTx" presStyleLbl="node1" presStyleIdx="1" presStyleCnt="3">
        <dgm:presLayoutVars>
          <dgm:bulletEnabled val="1"/>
        </dgm:presLayoutVars>
      </dgm:prSet>
      <dgm:spPr/>
    </dgm:pt>
    <dgm:pt modelId="{69C87587-9A29-418B-A507-DFAA1499307E}" type="pres">
      <dgm:prSet presAssocID="{9A371931-618E-4DAE-B167-168799B7E536}" presName="invisiNode" presStyleLbl="node1" presStyleIdx="1" presStyleCnt="3"/>
      <dgm:spPr/>
    </dgm:pt>
    <dgm:pt modelId="{78F09CD0-6738-4118-8BE1-DF0ADFF5EF79}" type="pres">
      <dgm:prSet presAssocID="{9A371931-618E-4DAE-B167-168799B7E536}" presName="imagNode" presStyleLbl="fgImgPlace1" presStyleIdx="1" presStyleCnt="3"/>
      <dgm:spPr>
        <a:blipFill>
          <a:blip xmlns:r="http://schemas.openxmlformats.org/officeDocument/2006/relationships"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uculento"/>
        </a:ext>
      </dgm:extLst>
    </dgm:pt>
    <dgm:pt modelId="{A6DDE9FA-895C-4A21-96E4-50DED01DF2B8}" type="pres">
      <dgm:prSet presAssocID="{00A86839-BBDC-48C1-B373-2917677D2C26}" presName="sibTrans" presStyleLbl="sibTrans2D1" presStyleIdx="0" presStyleCnt="0"/>
      <dgm:spPr/>
    </dgm:pt>
    <dgm:pt modelId="{D59608D7-9C71-41A4-95E6-7968E9C5A9B8}" type="pres">
      <dgm:prSet presAssocID="{6C08889E-7CF2-4A27-A28E-2A718B16361A}" presName="compNode" presStyleCnt="0"/>
      <dgm:spPr/>
    </dgm:pt>
    <dgm:pt modelId="{77B3C7B0-BEE3-4E03-BB7B-818F642C7B88}" type="pres">
      <dgm:prSet presAssocID="{6C08889E-7CF2-4A27-A28E-2A718B16361A}" presName="bkgdShape" presStyleLbl="node1" presStyleIdx="2" presStyleCnt="3"/>
      <dgm:spPr/>
    </dgm:pt>
    <dgm:pt modelId="{30CFCB33-0520-48D9-A93E-50DA60504EAB}" type="pres">
      <dgm:prSet presAssocID="{6C08889E-7CF2-4A27-A28E-2A718B16361A}" presName="nodeTx" presStyleLbl="node1" presStyleIdx="2" presStyleCnt="3">
        <dgm:presLayoutVars>
          <dgm:bulletEnabled val="1"/>
        </dgm:presLayoutVars>
      </dgm:prSet>
      <dgm:spPr/>
    </dgm:pt>
    <dgm:pt modelId="{C537404D-F6D5-4914-9955-811670912ED0}" type="pres">
      <dgm:prSet presAssocID="{6C08889E-7CF2-4A27-A28E-2A718B16361A}" presName="invisiNode" presStyleLbl="node1" presStyleIdx="2" presStyleCnt="3"/>
      <dgm:spPr/>
    </dgm:pt>
    <dgm:pt modelId="{4F52480B-5BA5-49D8-9EF1-846090FB46D0}" type="pres">
      <dgm:prSet presAssocID="{6C08889E-7CF2-4A27-A28E-2A718B16361A}" presName="imagNode" presStyleLbl="fgImgPlace1" presStyleIdx="2" presStyleCnt="3"/>
      <dgm:spPr>
        <a:blipFill>
          <a:blip xmlns:r="http://schemas.openxmlformats.org/officeDocument/2006/relationships" r:embed="rId5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Árbol de hoja caduca"/>
        </a:ext>
      </dgm:extLst>
    </dgm:pt>
  </dgm:ptLst>
  <dgm:cxnLst>
    <dgm:cxn modelId="{49EFEC18-4C25-48DF-9D30-9B230AB3965A}" srcId="{E969BA6F-2192-41E8-AE5A-85E23DC9C289}" destId="{9A371931-618E-4DAE-B167-168799B7E536}" srcOrd="1" destOrd="0" parTransId="{61921B7C-3D87-482F-BFF3-6E38C6569005}" sibTransId="{00A86839-BBDC-48C1-B373-2917677D2C26}"/>
    <dgm:cxn modelId="{51012C1F-DA97-48F1-B6DC-032A5758D384}" type="presOf" srcId="{9A371931-618E-4DAE-B167-168799B7E536}" destId="{E732D652-CA45-4E0C-8156-699A0C249E17}" srcOrd="1" destOrd="0" presId="urn:microsoft.com/office/officeart/2005/8/layout/hList7"/>
    <dgm:cxn modelId="{72652B22-4C16-475C-83E7-735C13CA6FA6}" type="presOf" srcId="{5BF51C61-4ED1-46F5-8436-DBBB74B9BA9C}" destId="{D4CE3F51-D3B3-444A-9642-60BE6BF7DF75}" srcOrd="0" destOrd="0" presId="urn:microsoft.com/office/officeart/2005/8/layout/hList7"/>
    <dgm:cxn modelId="{6BA61C3D-F4A6-4A60-AF94-6374C11C679F}" type="presOf" srcId="{E969BA6F-2192-41E8-AE5A-85E23DC9C289}" destId="{56C5A157-06F6-46CD-90E1-687C10E58E8A}" srcOrd="0" destOrd="0" presId="urn:microsoft.com/office/officeart/2005/8/layout/hList7"/>
    <dgm:cxn modelId="{F8E5F668-F006-44E9-99CD-A3A7BB322150}" type="presOf" srcId="{5BF51C61-4ED1-46F5-8436-DBBB74B9BA9C}" destId="{C985180A-3378-4E85-8746-5CABE388846C}" srcOrd="1" destOrd="0" presId="urn:microsoft.com/office/officeart/2005/8/layout/hList7"/>
    <dgm:cxn modelId="{31A4F76D-33FC-4FBD-9153-F928EC096388}" srcId="{E969BA6F-2192-41E8-AE5A-85E23DC9C289}" destId="{5BF51C61-4ED1-46F5-8436-DBBB74B9BA9C}" srcOrd="0" destOrd="0" parTransId="{3CA02AC4-2F73-474D-996E-A4D25FDAF6B3}" sibTransId="{05F9E636-FF14-419E-9511-0956AB9FED60}"/>
    <dgm:cxn modelId="{614758A9-9929-4830-BB43-9439119734BF}" type="presOf" srcId="{9A371931-618E-4DAE-B167-168799B7E536}" destId="{2DA5C048-A1B2-4E21-9D2E-2D9EB6BC6649}" srcOrd="0" destOrd="0" presId="urn:microsoft.com/office/officeart/2005/8/layout/hList7"/>
    <dgm:cxn modelId="{0C92C1B4-1F99-4CFD-8376-332F79B9B962}" type="presOf" srcId="{05F9E636-FF14-419E-9511-0956AB9FED60}" destId="{AEDFF6ED-7C32-4A90-8E32-21F2BE7011A2}" srcOrd="0" destOrd="0" presId="urn:microsoft.com/office/officeart/2005/8/layout/hList7"/>
    <dgm:cxn modelId="{5E9DC4C6-94CB-4A1A-805D-7B7067343C83}" type="presOf" srcId="{00A86839-BBDC-48C1-B373-2917677D2C26}" destId="{A6DDE9FA-895C-4A21-96E4-50DED01DF2B8}" srcOrd="0" destOrd="0" presId="urn:microsoft.com/office/officeart/2005/8/layout/hList7"/>
    <dgm:cxn modelId="{39DE56DC-71F7-4C18-84A4-E504A95B5DFD}" type="presOf" srcId="{6C08889E-7CF2-4A27-A28E-2A718B16361A}" destId="{30CFCB33-0520-48D9-A93E-50DA60504EAB}" srcOrd="1" destOrd="0" presId="urn:microsoft.com/office/officeart/2005/8/layout/hList7"/>
    <dgm:cxn modelId="{F38F18E5-FB05-4B0C-8AB2-CA0E1F4745F5}" srcId="{E969BA6F-2192-41E8-AE5A-85E23DC9C289}" destId="{6C08889E-7CF2-4A27-A28E-2A718B16361A}" srcOrd="2" destOrd="0" parTransId="{CC4EACC6-5B9A-491D-BA38-9F93335DE79C}" sibTransId="{D685CEF0-55AC-4F80-8929-DC8BB7FDF880}"/>
    <dgm:cxn modelId="{5ED138F8-9203-4290-A2A5-0BA5DB69E490}" type="presOf" srcId="{6C08889E-7CF2-4A27-A28E-2A718B16361A}" destId="{77B3C7B0-BEE3-4E03-BB7B-818F642C7B88}" srcOrd="0" destOrd="0" presId="urn:microsoft.com/office/officeart/2005/8/layout/hList7"/>
    <dgm:cxn modelId="{F2FB123E-AC5D-4F24-AE38-2805D0F10296}" type="presParOf" srcId="{56C5A157-06F6-46CD-90E1-687C10E58E8A}" destId="{CB2ADE97-A57A-4368-AB79-8BE0DDB3A401}" srcOrd="0" destOrd="0" presId="urn:microsoft.com/office/officeart/2005/8/layout/hList7"/>
    <dgm:cxn modelId="{C2667668-61A3-4B3B-8B38-3763445C60F3}" type="presParOf" srcId="{56C5A157-06F6-46CD-90E1-687C10E58E8A}" destId="{C3E00736-27CC-4D45-8D14-3AA2D302DC90}" srcOrd="1" destOrd="0" presId="urn:microsoft.com/office/officeart/2005/8/layout/hList7"/>
    <dgm:cxn modelId="{A75D6617-76A8-440E-9FDB-2210578F7CCC}" type="presParOf" srcId="{C3E00736-27CC-4D45-8D14-3AA2D302DC90}" destId="{58F18BA3-8633-44A0-906F-D9F98F50A6C0}" srcOrd="0" destOrd="0" presId="urn:microsoft.com/office/officeart/2005/8/layout/hList7"/>
    <dgm:cxn modelId="{BFA91852-76B9-4F0F-9354-2474961A1652}" type="presParOf" srcId="{58F18BA3-8633-44A0-906F-D9F98F50A6C0}" destId="{D4CE3F51-D3B3-444A-9642-60BE6BF7DF75}" srcOrd="0" destOrd="0" presId="urn:microsoft.com/office/officeart/2005/8/layout/hList7"/>
    <dgm:cxn modelId="{0A478FA1-C84D-4FE2-9235-D42BCE09329F}" type="presParOf" srcId="{58F18BA3-8633-44A0-906F-D9F98F50A6C0}" destId="{C985180A-3378-4E85-8746-5CABE388846C}" srcOrd="1" destOrd="0" presId="urn:microsoft.com/office/officeart/2005/8/layout/hList7"/>
    <dgm:cxn modelId="{4AE83EC2-9A0A-420C-A69F-96536BE0F77C}" type="presParOf" srcId="{58F18BA3-8633-44A0-906F-D9F98F50A6C0}" destId="{E9F23F2A-C958-4B01-BAED-9106E31A1EF5}" srcOrd="2" destOrd="0" presId="urn:microsoft.com/office/officeart/2005/8/layout/hList7"/>
    <dgm:cxn modelId="{953FCA9B-FE72-45D2-9DE0-AEDD63D337A7}" type="presParOf" srcId="{58F18BA3-8633-44A0-906F-D9F98F50A6C0}" destId="{8432C417-CE4E-4064-BC08-648DCB4BBB07}" srcOrd="3" destOrd="0" presId="urn:microsoft.com/office/officeart/2005/8/layout/hList7"/>
    <dgm:cxn modelId="{B41D15A3-6C39-4FCF-8AF6-8CB2A32224E2}" type="presParOf" srcId="{C3E00736-27CC-4D45-8D14-3AA2D302DC90}" destId="{AEDFF6ED-7C32-4A90-8E32-21F2BE7011A2}" srcOrd="1" destOrd="0" presId="urn:microsoft.com/office/officeart/2005/8/layout/hList7"/>
    <dgm:cxn modelId="{28592DA6-0EA5-4F02-B589-4C6A3F73635B}" type="presParOf" srcId="{C3E00736-27CC-4D45-8D14-3AA2D302DC90}" destId="{0F3D80A1-3994-446D-9569-01A626E6AA42}" srcOrd="2" destOrd="0" presId="urn:microsoft.com/office/officeart/2005/8/layout/hList7"/>
    <dgm:cxn modelId="{CB416052-5ADB-410B-8725-0F16DA21EDDB}" type="presParOf" srcId="{0F3D80A1-3994-446D-9569-01A626E6AA42}" destId="{2DA5C048-A1B2-4E21-9D2E-2D9EB6BC6649}" srcOrd="0" destOrd="0" presId="urn:microsoft.com/office/officeart/2005/8/layout/hList7"/>
    <dgm:cxn modelId="{A0E6FAA8-555F-4542-A8ED-44C61D49EA09}" type="presParOf" srcId="{0F3D80A1-3994-446D-9569-01A626E6AA42}" destId="{E732D652-CA45-4E0C-8156-699A0C249E17}" srcOrd="1" destOrd="0" presId="urn:microsoft.com/office/officeart/2005/8/layout/hList7"/>
    <dgm:cxn modelId="{D2FB4C68-9303-4FC0-B26D-B5DA357DC6D9}" type="presParOf" srcId="{0F3D80A1-3994-446D-9569-01A626E6AA42}" destId="{69C87587-9A29-418B-A507-DFAA1499307E}" srcOrd="2" destOrd="0" presId="urn:microsoft.com/office/officeart/2005/8/layout/hList7"/>
    <dgm:cxn modelId="{F665C4C3-668E-4606-9BC8-E2D653AF66E7}" type="presParOf" srcId="{0F3D80A1-3994-446D-9569-01A626E6AA42}" destId="{78F09CD0-6738-4118-8BE1-DF0ADFF5EF79}" srcOrd="3" destOrd="0" presId="urn:microsoft.com/office/officeart/2005/8/layout/hList7"/>
    <dgm:cxn modelId="{3935EA8B-D80C-4E68-B965-9857880DC6F6}" type="presParOf" srcId="{C3E00736-27CC-4D45-8D14-3AA2D302DC90}" destId="{A6DDE9FA-895C-4A21-96E4-50DED01DF2B8}" srcOrd="3" destOrd="0" presId="urn:microsoft.com/office/officeart/2005/8/layout/hList7"/>
    <dgm:cxn modelId="{697E73F6-E167-4423-A75F-4C3B3E752F1A}" type="presParOf" srcId="{C3E00736-27CC-4D45-8D14-3AA2D302DC90}" destId="{D59608D7-9C71-41A4-95E6-7968E9C5A9B8}" srcOrd="4" destOrd="0" presId="urn:microsoft.com/office/officeart/2005/8/layout/hList7"/>
    <dgm:cxn modelId="{41AE7BBC-E432-46B3-836F-07F655F10A06}" type="presParOf" srcId="{D59608D7-9C71-41A4-95E6-7968E9C5A9B8}" destId="{77B3C7B0-BEE3-4E03-BB7B-818F642C7B88}" srcOrd="0" destOrd="0" presId="urn:microsoft.com/office/officeart/2005/8/layout/hList7"/>
    <dgm:cxn modelId="{B75DF3E9-DEEA-4048-843D-A59E5C158FC7}" type="presParOf" srcId="{D59608D7-9C71-41A4-95E6-7968E9C5A9B8}" destId="{30CFCB33-0520-48D9-A93E-50DA60504EAB}" srcOrd="1" destOrd="0" presId="urn:microsoft.com/office/officeart/2005/8/layout/hList7"/>
    <dgm:cxn modelId="{E31CC22F-8130-4F60-8321-BB362B88711E}" type="presParOf" srcId="{D59608D7-9C71-41A4-95E6-7968E9C5A9B8}" destId="{C537404D-F6D5-4914-9955-811670912ED0}" srcOrd="2" destOrd="0" presId="urn:microsoft.com/office/officeart/2005/8/layout/hList7"/>
    <dgm:cxn modelId="{197E2771-DE6D-4723-8B50-3F61CAE3B12D}" type="presParOf" srcId="{D59608D7-9C71-41A4-95E6-7968E9C5A9B8}" destId="{4F52480B-5BA5-49D8-9EF1-846090FB46D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B0E46D-CF0B-466C-B991-85D9F6F71885}">
      <dsp:nvSpPr>
        <dsp:cNvPr id="0" name=""/>
        <dsp:cNvSpPr/>
      </dsp:nvSpPr>
      <dsp:spPr>
        <a:xfrm>
          <a:off x="-2203472" y="-342701"/>
          <a:ext cx="2646456" cy="2646456"/>
        </a:xfrm>
        <a:prstGeom prst="blockArc">
          <a:avLst>
            <a:gd name="adj1" fmla="val 18900000"/>
            <a:gd name="adj2" fmla="val 2700000"/>
            <a:gd name="adj3" fmla="val 816"/>
          </a:avLst>
        </a:pr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4F4BEC-4C6F-4522-9512-C7E210FBA846}">
      <dsp:nvSpPr>
        <dsp:cNvPr id="0" name=""/>
        <dsp:cNvSpPr/>
      </dsp:nvSpPr>
      <dsp:spPr>
        <a:xfrm>
          <a:off x="360490" y="280156"/>
          <a:ext cx="4446856" cy="560233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686" tIns="27940" rIns="27940" bIns="2794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50" kern="1200" dirty="0"/>
            <a:t>Plan CGR</a:t>
          </a:r>
          <a:endParaRPr lang="es-CO" sz="105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800" kern="1200" dirty="0"/>
            <a:t>Con corte a junio 30 de 2019 la ANLA tiene vigente 144 acciones suscritas como resultado de las siguientes actuaciones adelantadas por la Contraloría General de la República</a:t>
          </a:r>
          <a:endParaRPr lang="es-CO" sz="800" kern="1200" dirty="0"/>
        </a:p>
      </dsp:txBody>
      <dsp:txXfrm>
        <a:off x="360490" y="280156"/>
        <a:ext cx="4446856" cy="560233"/>
      </dsp:txXfrm>
    </dsp:sp>
    <dsp:sp modelId="{03327FAA-B9BD-40BF-947F-0545EFF7B80F}">
      <dsp:nvSpPr>
        <dsp:cNvPr id="0" name=""/>
        <dsp:cNvSpPr/>
      </dsp:nvSpPr>
      <dsp:spPr>
        <a:xfrm>
          <a:off x="10344" y="210126"/>
          <a:ext cx="700292" cy="7002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2DAC20-5AA0-42C1-8E66-3558551D59FD}">
      <dsp:nvSpPr>
        <dsp:cNvPr id="0" name=""/>
        <dsp:cNvSpPr/>
      </dsp:nvSpPr>
      <dsp:spPr>
        <a:xfrm>
          <a:off x="360490" y="1120663"/>
          <a:ext cx="4446856" cy="560233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686" tIns="27940" rIns="27940" bIns="2794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50" kern="1200" dirty="0"/>
            <a:t>Plan mejoramiento interno</a:t>
          </a:r>
          <a:endParaRPr lang="es-CO" sz="105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800" kern="1200" dirty="0"/>
            <a:t>Con corte a junio 30 de 2019 la ANLA tiene vigente 120 acciones en el plan de mejoramiento interno, las cuales corresponden a las auditorías internas realizadas por Control Interno</a:t>
          </a:r>
          <a:endParaRPr lang="es-CO" sz="800" kern="1200" dirty="0"/>
        </a:p>
      </dsp:txBody>
      <dsp:txXfrm>
        <a:off x="360490" y="1120663"/>
        <a:ext cx="4446856" cy="560233"/>
      </dsp:txXfrm>
    </dsp:sp>
    <dsp:sp modelId="{AA5FD1AE-38AA-4A50-998A-87BF7EC21527}">
      <dsp:nvSpPr>
        <dsp:cNvPr id="0" name=""/>
        <dsp:cNvSpPr/>
      </dsp:nvSpPr>
      <dsp:spPr>
        <a:xfrm>
          <a:off x="10344" y="1050634"/>
          <a:ext cx="700292" cy="7002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E3F51-D3B3-444A-9642-60BE6BF7DF75}">
      <dsp:nvSpPr>
        <dsp:cNvPr id="0" name=""/>
        <dsp:cNvSpPr/>
      </dsp:nvSpPr>
      <dsp:spPr>
        <a:xfrm>
          <a:off x="2417" y="0"/>
          <a:ext cx="3760617" cy="22574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Primera generación: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-Libertad de expresión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-Presentar peticiones respetuosas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-Participar en la conformación, ejercicio y control del poder político</a:t>
          </a:r>
          <a:r>
            <a:rPr lang="es-CO" sz="1000" kern="1200" dirty="0"/>
            <a:t>.</a:t>
          </a:r>
        </a:p>
      </dsp:txBody>
      <dsp:txXfrm>
        <a:off x="2417" y="902970"/>
        <a:ext cx="3760617" cy="902970"/>
      </dsp:txXfrm>
    </dsp:sp>
    <dsp:sp modelId="{8432C417-CE4E-4064-BC08-648DCB4BBB07}">
      <dsp:nvSpPr>
        <dsp:cNvPr id="0" name=""/>
        <dsp:cNvSpPr/>
      </dsp:nvSpPr>
      <dsp:spPr>
        <a:xfrm>
          <a:off x="1506864" y="135445"/>
          <a:ext cx="751722" cy="751722"/>
        </a:xfrm>
        <a:prstGeom prst="ellipse">
          <a:avLst/>
        </a:prstGeom>
        <a:blipFill>
          <a:blip xmlns:r="http://schemas.openxmlformats.org/officeDocument/2006/relationships" r:embed="rId1">
            <a:alphaModFix amt="5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A5C048-A1B2-4E21-9D2E-2D9EB6BC6649}">
      <dsp:nvSpPr>
        <dsp:cNvPr id="0" name=""/>
        <dsp:cNvSpPr/>
      </dsp:nvSpPr>
      <dsp:spPr>
        <a:xfrm>
          <a:off x="3875853" y="0"/>
          <a:ext cx="3760617" cy="2257425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Segunda generación: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-El patrimonio cultural de la Nación está bajo la protección del Estado</a:t>
          </a:r>
        </a:p>
      </dsp:txBody>
      <dsp:txXfrm>
        <a:off x="3875853" y="902970"/>
        <a:ext cx="3760617" cy="902970"/>
      </dsp:txXfrm>
    </dsp:sp>
    <dsp:sp modelId="{78F09CD0-6738-4118-8BE1-DF0ADFF5EF79}">
      <dsp:nvSpPr>
        <dsp:cNvPr id="0" name=""/>
        <dsp:cNvSpPr/>
      </dsp:nvSpPr>
      <dsp:spPr>
        <a:xfrm>
          <a:off x="5380301" y="135445"/>
          <a:ext cx="751722" cy="751722"/>
        </a:xfrm>
        <a:prstGeom prst="ellipse">
          <a:avLst/>
        </a:prstGeom>
        <a:blipFill>
          <a:blip xmlns:r="http://schemas.openxmlformats.org/officeDocument/2006/relationships"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B3C7B0-BEE3-4E03-BB7B-818F642C7B88}">
      <dsp:nvSpPr>
        <dsp:cNvPr id="0" name=""/>
        <dsp:cNvSpPr/>
      </dsp:nvSpPr>
      <dsp:spPr>
        <a:xfrm>
          <a:off x="7749289" y="0"/>
          <a:ext cx="3760617" cy="2257425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Tercera generación: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-Derecho a gozar de un ambiente sano.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-Es deber del Estado proteger la diversidad e integridad del ambiente.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-El Estado planificará el manejo y aprovechamiento de los recursos naturales.</a:t>
          </a:r>
          <a:endParaRPr lang="es-CO" sz="1000" kern="1200" dirty="0"/>
        </a:p>
      </dsp:txBody>
      <dsp:txXfrm>
        <a:off x="7749289" y="902970"/>
        <a:ext cx="3760617" cy="902970"/>
      </dsp:txXfrm>
    </dsp:sp>
    <dsp:sp modelId="{4F52480B-5BA5-49D8-9EF1-846090FB46D0}">
      <dsp:nvSpPr>
        <dsp:cNvPr id="0" name=""/>
        <dsp:cNvSpPr/>
      </dsp:nvSpPr>
      <dsp:spPr>
        <a:xfrm>
          <a:off x="9253737" y="135445"/>
          <a:ext cx="751722" cy="751722"/>
        </a:xfrm>
        <a:prstGeom prst="ellipse">
          <a:avLst/>
        </a:prstGeom>
        <a:blipFill>
          <a:blip xmlns:r="http://schemas.openxmlformats.org/officeDocument/2006/relationships" r:embed="rId5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2ADE97-A57A-4368-AB79-8BE0DDB3A401}">
      <dsp:nvSpPr>
        <dsp:cNvPr id="0" name=""/>
        <dsp:cNvSpPr/>
      </dsp:nvSpPr>
      <dsp:spPr>
        <a:xfrm>
          <a:off x="462081" y="2026206"/>
          <a:ext cx="10591339" cy="142871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0.20659</cdr:x>
      <cdr:y>0.46173</cdr:y>
    </cdr:from>
    <cdr:to>
      <cdr:x>0.28727</cdr:x>
      <cdr:y>0.79626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A712B2D8-6C6B-492D-B3E7-0ED23C30AF70}"/>
            </a:ext>
          </a:extLst>
        </cdr:cNvPr>
        <cdr:cNvSpPr txBox="1"/>
      </cdr:nvSpPr>
      <cdr:spPr>
        <a:xfrm xmlns:a="http://schemas.openxmlformats.org/drawingml/2006/main" rot="16200000">
          <a:off x="529667" y="1210173"/>
          <a:ext cx="720971" cy="290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CO" sz="1100" dirty="0"/>
            <a:t>Realizadas</a:t>
          </a:r>
        </a:p>
      </cdr:txBody>
    </cdr:sp>
  </cdr:relSizeAnchor>
  <cdr:relSizeAnchor xmlns:cdr="http://schemas.openxmlformats.org/drawingml/2006/chartDrawing">
    <cdr:from>
      <cdr:x>0.30401</cdr:x>
      <cdr:y>0.4519</cdr:y>
    </cdr:from>
    <cdr:to>
      <cdr:x>0.38469</cdr:x>
      <cdr:y>0.78643</cdr:y>
    </cdr:to>
    <cdr:sp macro="" textlink="">
      <cdr:nvSpPr>
        <cdr:cNvPr id="3" name="CuadroTexto 1">
          <a:extLst xmlns:a="http://schemas.openxmlformats.org/drawingml/2006/main">
            <a:ext uri="{FF2B5EF4-FFF2-40B4-BE49-F238E27FC236}">
              <a16:creationId xmlns:a16="http://schemas.microsoft.com/office/drawing/2014/main" id="{A9B919DC-5A2D-4084-8133-00E9F820E9A7}"/>
            </a:ext>
          </a:extLst>
        </cdr:cNvPr>
        <cdr:cNvSpPr txBox="1"/>
      </cdr:nvSpPr>
      <cdr:spPr>
        <a:xfrm xmlns:a="http://schemas.openxmlformats.org/drawingml/2006/main" rot="16200000">
          <a:off x="880859" y="1188990"/>
          <a:ext cx="720971" cy="290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CO" sz="1100" dirty="0"/>
            <a:t>Meta</a:t>
          </a:r>
        </a:p>
      </cdr:txBody>
    </cdr:sp>
  </cdr:relSizeAnchor>
  <cdr:relSizeAnchor xmlns:cdr="http://schemas.openxmlformats.org/drawingml/2006/chartDrawing">
    <cdr:from>
      <cdr:x>0.58528</cdr:x>
      <cdr:y>0.60489</cdr:y>
    </cdr:from>
    <cdr:to>
      <cdr:x>0.63625</cdr:x>
      <cdr:y>0.81573</cdr:y>
    </cdr:to>
    <cdr:sp macro="" textlink="">
      <cdr:nvSpPr>
        <cdr:cNvPr id="4" name="CuadroTexto 1">
          <a:extLst xmlns:a="http://schemas.openxmlformats.org/drawingml/2006/main">
            <a:ext uri="{FF2B5EF4-FFF2-40B4-BE49-F238E27FC236}">
              <a16:creationId xmlns:a16="http://schemas.microsoft.com/office/drawing/2014/main" id="{4619A639-8EF4-4F03-A1BE-8B91D2428641}"/>
            </a:ext>
          </a:extLst>
        </cdr:cNvPr>
        <cdr:cNvSpPr txBox="1"/>
      </cdr:nvSpPr>
      <cdr:spPr>
        <a:xfrm xmlns:a="http://schemas.openxmlformats.org/drawingml/2006/main" rot="16200000">
          <a:off x="1974541" y="1438978"/>
          <a:ext cx="454404" cy="1837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CO" sz="700" dirty="0"/>
            <a:t>Realizadas</a:t>
          </a:r>
        </a:p>
      </cdr:txBody>
    </cdr:sp>
  </cdr:relSizeAnchor>
  <cdr:relSizeAnchor xmlns:cdr="http://schemas.openxmlformats.org/drawingml/2006/chartDrawing">
    <cdr:from>
      <cdr:x>0.67667</cdr:x>
      <cdr:y>0.50058</cdr:y>
    </cdr:from>
    <cdr:to>
      <cdr:x>0.75736</cdr:x>
      <cdr:y>0.83511</cdr:y>
    </cdr:to>
    <cdr:sp macro="" textlink="">
      <cdr:nvSpPr>
        <cdr:cNvPr id="5" name="CuadroTexto 1">
          <a:extLst xmlns:a="http://schemas.openxmlformats.org/drawingml/2006/main">
            <a:ext uri="{FF2B5EF4-FFF2-40B4-BE49-F238E27FC236}">
              <a16:creationId xmlns:a16="http://schemas.microsoft.com/office/drawing/2014/main" id="{18634686-B1CC-4E7D-B3B9-D1777BF712D2}"/>
            </a:ext>
          </a:extLst>
        </cdr:cNvPr>
        <cdr:cNvSpPr txBox="1"/>
      </cdr:nvSpPr>
      <cdr:spPr>
        <a:xfrm xmlns:a="http://schemas.openxmlformats.org/drawingml/2006/main" rot="16200000">
          <a:off x="2224261" y="1293905"/>
          <a:ext cx="720971" cy="290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CO" sz="1100" dirty="0"/>
            <a:t>Meta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B8F42C-C9FC-4ADA-9AF5-325B16B42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3B73D0-85F9-4FF3-B420-3B4A69DA4D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2D9490-EA35-4B2E-BBB5-17A1FDD0A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B92E8B-1E00-44F2-B9D0-6BE4A3DC3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C2230B-8142-4408-9177-6B26F332E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655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23AA0D-50AC-467A-B8B5-FA62A127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48B2C2C-4F1B-4945-ACC7-ACF633228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41446B-A4FE-4403-94D9-6FF33F658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C6AB2B-E787-42ED-A2A8-7EA907330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DCC7A3-D3B3-46F3-B07A-99BFA5C67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071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F6CA944-0A9A-415E-9111-C0590CBE6B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40CBC5F-3E92-4B13-9A1F-7DF547E7C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A8EACE-7AFF-479A-BF0F-73E473D7B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6C9D79-A61F-4D84-A6DE-AE7F4F221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412F8F-1849-44D9-AD91-248699B38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7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E1D469-51B6-483A-8F71-4920EE16E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C5190A-5D73-4181-80AF-7DFC050CD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0469A2-E597-421F-B055-BD5E646C7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9F3DAC-872F-41D5-86C1-6EF58ADD3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85C519-A27C-4E9F-9270-8B9C253D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019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D587A-26EB-4B1D-A021-A276DD1C2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F1673F-F283-4B8E-99B2-113974735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EA6CFD-6DF6-4112-B77E-86654012B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5EAF67-2ECD-4884-9F5C-4F1655A45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28B160-CCEE-4190-B9BF-59957895C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8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28D946-3CF7-4630-AB57-1F93E99B1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841932-CCE8-4C41-BC13-D69104EF0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A23DFBB-75C2-4A74-9B5B-B0A55AE9F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2D043C-46B8-44A1-BFE5-C6D9C2C5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852C70-7582-40BB-A90F-CB5C3A74B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DCF47B-D195-436E-8EF5-3B1215845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068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9C05F-AFAB-47B6-8078-F8BA8464D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097301-8D1F-4A65-B5BD-4B8A1B624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2806B8-27C6-4F5B-B7F4-2B156B439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C1CE6E2-896B-4188-BD88-170B16978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D23588-97D8-4580-9AD3-0D13DC4B58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9049F3B-E759-42A2-9820-9054152A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23F6BE6-C2EF-4A64-95A5-88C6D6866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9AC062D-E15D-4DE3-A0C7-69D2C5949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097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3267F-9735-4BA5-9A22-977515015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2F613D-512D-45A3-A31E-9E5EE26F3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C8E7AB5-1CCE-4B6D-BDFD-FDC3C2726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E841D4-4824-495C-987D-9D852553A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461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D943757-D356-43CE-8821-29B5F286E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EF2C00C-10DD-47D9-BDA4-E5F3FFB5A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883B856-258F-4DB3-B7D0-B46BC738A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6576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DD6B83-ADC7-44C1-A8C5-AE801E109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EC70B8-3D73-4B69-B324-3A90AD54F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40A9F5-88CE-4803-B48B-B912C826A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1CBC15-3DAB-4AF4-BBFA-AFAEB5C4C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024313-60F5-47A5-90ED-A7BD95542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DE3DC8-BA8D-4082-8DF3-683334647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173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E2CA9-A1E1-46EE-8966-13DC50086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F668E24-D7CD-4F25-A70F-77C493A072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C12893-6AC0-4E33-9D20-D2EA72D77C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48E8FD-BB16-4548-A3A9-BB89E7DA6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7CF846-76C2-46E7-AAAB-33ABB2280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825D79-7208-4A61-8912-D98DA417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138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B60CF25-F64A-4B7C-962A-4B7CCE097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68B02B-57A0-4B14-87E5-B0D1AAC55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DEC08D-3BDB-4C3A-AAF9-C7E4844C9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25ADC-8A38-46DD-9C2E-90BF9EA28532}" type="datetimeFigureOut">
              <a:rPr lang="es-CO" smtClean="0"/>
              <a:t>28/10/2019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25C5CE-DEF5-4FB9-B2DF-2C18D0E4B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BE0583-8B42-487F-8BF3-916935370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4F535-0A37-4405-B82C-E04411AC8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620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diagramLayout" Target="../diagrams/layout1.xml"/><Relationship Id="rId18" Type="http://schemas.openxmlformats.org/officeDocument/2006/relationships/image" Target="../media/image11.svg"/><Relationship Id="rId26" Type="http://schemas.openxmlformats.org/officeDocument/2006/relationships/image" Target="../media/image17.svg"/><Relationship Id="rId3" Type="http://schemas.openxmlformats.org/officeDocument/2006/relationships/image" Target="../media/image2.svg"/><Relationship Id="rId21" Type="http://schemas.openxmlformats.org/officeDocument/2006/relationships/image" Target="../media/image12.png"/><Relationship Id="rId7" Type="http://schemas.openxmlformats.org/officeDocument/2006/relationships/chart" Target="../charts/chart1.xml"/><Relationship Id="rId12" Type="http://schemas.openxmlformats.org/officeDocument/2006/relationships/diagramData" Target="../diagrams/data1.xml"/><Relationship Id="rId17" Type="http://schemas.openxmlformats.org/officeDocument/2006/relationships/image" Target="../media/image10.png"/><Relationship Id="rId25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microsoft.com/office/2007/relationships/diagramDrawing" Target="../diagrams/drawing1.xml"/><Relationship Id="rId20" Type="http://schemas.openxmlformats.org/officeDocument/2006/relationships/chart" Target="../charts/chart3.xml"/><Relationship Id="rId29" Type="http://schemas.openxmlformats.org/officeDocument/2006/relationships/image" Target="../media/image1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svg"/><Relationship Id="rId24" Type="http://schemas.openxmlformats.org/officeDocument/2006/relationships/image" Target="../media/image15.svg"/><Relationship Id="rId5" Type="http://schemas.openxmlformats.org/officeDocument/2006/relationships/image" Target="../media/image4.svg"/><Relationship Id="rId15" Type="http://schemas.openxmlformats.org/officeDocument/2006/relationships/diagramColors" Target="../diagrams/colors1.xml"/><Relationship Id="rId23" Type="http://schemas.openxmlformats.org/officeDocument/2006/relationships/image" Target="../media/image14.png"/><Relationship Id="rId28" Type="http://schemas.openxmlformats.org/officeDocument/2006/relationships/image" Target="../media/image18.png"/><Relationship Id="rId10" Type="http://schemas.openxmlformats.org/officeDocument/2006/relationships/image" Target="../media/image8.png"/><Relationship Id="rId19" Type="http://schemas.openxmlformats.org/officeDocument/2006/relationships/chart" Target="../charts/chart2.xml"/><Relationship Id="rId4" Type="http://schemas.openxmlformats.org/officeDocument/2006/relationships/image" Target="../media/image3.png"/><Relationship Id="rId9" Type="http://schemas.openxmlformats.org/officeDocument/2006/relationships/image" Target="../media/image7.svg"/><Relationship Id="rId14" Type="http://schemas.openxmlformats.org/officeDocument/2006/relationships/diagramQuickStyle" Target="../diagrams/quickStyle1.xml"/><Relationship Id="rId22" Type="http://schemas.openxmlformats.org/officeDocument/2006/relationships/image" Target="../media/image13.svg"/><Relationship Id="rId27" Type="http://schemas.openxmlformats.org/officeDocument/2006/relationships/chart" Target="../charts/char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openxmlformats.org/officeDocument/2006/relationships/image" Target="../media/image30.png"/><Relationship Id="rId5" Type="http://schemas.openxmlformats.org/officeDocument/2006/relationships/diagramColors" Target="../diagrams/colors2.xml"/><Relationship Id="rId10" Type="http://schemas.openxmlformats.org/officeDocument/2006/relationships/image" Target="../media/image29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ángulo 88">
            <a:extLst>
              <a:ext uri="{FF2B5EF4-FFF2-40B4-BE49-F238E27FC236}">
                <a16:creationId xmlns:a16="http://schemas.microsoft.com/office/drawing/2014/main" id="{4CBBE83E-4F0C-43C8-8737-438F563B79EA}"/>
              </a:ext>
            </a:extLst>
          </p:cNvPr>
          <p:cNvSpPr/>
          <p:nvPr/>
        </p:nvSpPr>
        <p:spPr>
          <a:xfrm>
            <a:off x="3281" y="4335271"/>
            <a:ext cx="12192000" cy="251489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0" name="Rectángulo 69">
            <a:extLst>
              <a:ext uri="{FF2B5EF4-FFF2-40B4-BE49-F238E27FC236}">
                <a16:creationId xmlns:a16="http://schemas.microsoft.com/office/drawing/2014/main" id="{2FEF8470-D89F-4647-B3F7-DD4B4F3B038A}"/>
              </a:ext>
            </a:extLst>
          </p:cNvPr>
          <p:cNvSpPr/>
          <p:nvPr/>
        </p:nvSpPr>
        <p:spPr>
          <a:xfrm>
            <a:off x="0" y="2098734"/>
            <a:ext cx="12192000" cy="223508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69" name="Rectángulo 68">
            <a:extLst>
              <a:ext uri="{FF2B5EF4-FFF2-40B4-BE49-F238E27FC236}">
                <a16:creationId xmlns:a16="http://schemas.microsoft.com/office/drawing/2014/main" id="{3881F793-B7A9-4A2A-97E4-C8E266A5CAEA}"/>
              </a:ext>
            </a:extLst>
          </p:cNvPr>
          <p:cNvSpPr/>
          <p:nvPr/>
        </p:nvSpPr>
        <p:spPr>
          <a:xfrm>
            <a:off x="0" y="0"/>
            <a:ext cx="12192000" cy="21143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Gráfico 23" descr="Apretón de manos">
            <a:extLst>
              <a:ext uri="{FF2B5EF4-FFF2-40B4-BE49-F238E27FC236}">
                <a16:creationId xmlns:a16="http://schemas.microsoft.com/office/drawing/2014/main" id="{2454FC55-E5A5-41C6-9FAF-3E2361F0D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504" y="916639"/>
            <a:ext cx="950659" cy="950659"/>
          </a:xfrm>
          <a:prstGeom prst="rect">
            <a:avLst/>
          </a:prstGeom>
        </p:spPr>
      </p:pic>
      <p:pic>
        <p:nvPicPr>
          <p:cNvPr id="8" name="Gráfico 31" descr="Monedas">
            <a:extLst>
              <a:ext uri="{FF2B5EF4-FFF2-40B4-BE49-F238E27FC236}">
                <a16:creationId xmlns:a16="http://schemas.microsoft.com/office/drawing/2014/main" id="{1642B099-0DC5-420F-B1AC-0C3A148B44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26665" y="849980"/>
            <a:ext cx="371208" cy="37120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C211B5D-A7FD-4A44-B8CD-8E950B295CC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54" y="7838"/>
            <a:ext cx="1327632" cy="720566"/>
          </a:xfrm>
          <a:prstGeom prst="rect">
            <a:avLst/>
          </a:prstGeom>
        </p:spPr>
      </p:pic>
      <p:sp>
        <p:nvSpPr>
          <p:cNvPr id="11" name="CuadroTexto 48">
            <a:extLst>
              <a:ext uri="{FF2B5EF4-FFF2-40B4-BE49-F238E27FC236}">
                <a16:creationId xmlns:a16="http://schemas.microsoft.com/office/drawing/2014/main" id="{BECFB431-5C72-42AC-A0F5-8497F31C9B20}"/>
              </a:ext>
            </a:extLst>
          </p:cNvPr>
          <p:cNvSpPr txBox="1"/>
          <p:nvPr/>
        </p:nvSpPr>
        <p:spPr>
          <a:xfrm>
            <a:off x="6755211" y="847428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328</a:t>
            </a:r>
          </a:p>
        </p:txBody>
      </p:sp>
      <p:sp>
        <p:nvSpPr>
          <p:cNvPr id="12" name="CuadroTexto 50">
            <a:extLst>
              <a:ext uri="{FF2B5EF4-FFF2-40B4-BE49-F238E27FC236}">
                <a16:creationId xmlns:a16="http://schemas.microsoft.com/office/drawing/2014/main" id="{9356C40F-3932-41F6-804B-8C25CE57647E}"/>
              </a:ext>
            </a:extLst>
          </p:cNvPr>
          <p:cNvSpPr txBox="1"/>
          <p:nvPr/>
        </p:nvSpPr>
        <p:spPr>
          <a:xfrm>
            <a:off x="9366356" y="871163"/>
            <a:ext cx="2039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 $16.076.508.272 </a:t>
            </a:r>
          </a:p>
        </p:txBody>
      </p:sp>
      <p:sp>
        <p:nvSpPr>
          <p:cNvPr id="14" name="CuadroTexto 57">
            <a:extLst>
              <a:ext uri="{FF2B5EF4-FFF2-40B4-BE49-F238E27FC236}">
                <a16:creationId xmlns:a16="http://schemas.microsoft.com/office/drawing/2014/main" id="{E24E4D51-8625-42A0-B2C1-982229DFEAEC}"/>
              </a:ext>
            </a:extLst>
          </p:cNvPr>
          <p:cNvSpPr txBox="1"/>
          <p:nvPr/>
        </p:nvSpPr>
        <p:spPr>
          <a:xfrm>
            <a:off x="8064110" y="1434843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1024</a:t>
            </a:r>
          </a:p>
        </p:txBody>
      </p:sp>
      <p:sp>
        <p:nvSpPr>
          <p:cNvPr id="15" name="CuadroTexto 58">
            <a:extLst>
              <a:ext uri="{FF2B5EF4-FFF2-40B4-BE49-F238E27FC236}">
                <a16:creationId xmlns:a16="http://schemas.microsoft.com/office/drawing/2014/main" id="{4B3A88A2-DA7E-4088-858B-E8F34A617F40}"/>
              </a:ext>
            </a:extLst>
          </p:cNvPr>
          <p:cNvSpPr txBox="1"/>
          <p:nvPr/>
        </p:nvSpPr>
        <p:spPr>
          <a:xfrm>
            <a:off x="9435286" y="1423290"/>
            <a:ext cx="1970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 $56.022.742.702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6628D91E-DA6D-42C4-816F-2A3998AC9F8C}"/>
              </a:ext>
            </a:extLst>
          </p:cNvPr>
          <p:cNvSpPr txBox="1"/>
          <p:nvPr/>
        </p:nvSpPr>
        <p:spPr>
          <a:xfrm>
            <a:off x="1672704" y="300692"/>
            <a:ext cx="90997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spc="300" dirty="0"/>
              <a:t>Procesos contractuales para la vigencia 2018 y 2019 (Incluye todos los procesos)</a:t>
            </a:r>
            <a:endParaRPr lang="es-CO" sz="1400" spc="300" dirty="0"/>
          </a:p>
        </p:txBody>
      </p:sp>
      <p:grpSp>
        <p:nvGrpSpPr>
          <p:cNvPr id="51" name="Grupo 50">
            <a:extLst>
              <a:ext uri="{FF2B5EF4-FFF2-40B4-BE49-F238E27FC236}">
                <a16:creationId xmlns:a16="http://schemas.microsoft.com/office/drawing/2014/main" id="{655311D7-8AD7-4097-808E-F4BB333D8FA1}"/>
              </a:ext>
            </a:extLst>
          </p:cNvPr>
          <p:cNvGrpSpPr/>
          <p:nvPr/>
        </p:nvGrpSpPr>
        <p:grpSpPr>
          <a:xfrm>
            <a:off x="1726171" y="829310"/>
            <a:ext cx="3103926" cy="453039"/>
            <a:chOff x="562538" y="2404660"/>
            <a:chExt cx="3103926" cy="453039"/>
          </a:xfrm>
        </p:grpSpPr>
        <p:sp>
          <p:nvSpPr>
            <p:cNvPr id="52" name="Rectángulo: esquinas redondeadas 51">
              <a:extLst>
                <a:ext uri="{FF2B5EF4-FFF2-40B4-BE49-F238E27FC236}">
                  <a16:creationId xmlns:a16="http://schemas.microsoft.com/office/drawing/2014/main" id="{5BE7E32A-60DF-480C-8A42-3BDA0AD1B3E4}"/>
                </a:ext>
              </a:extLst>
            </p:cNvPr>
            <p:cNvSpPr/>
            <p:nvPr/>
          </p:nvSpPr>
          <p:spPr>
            <a:xfrm>
              <a:off x="562538" y="2404660"/>
              <a:ext cx="2567965" cy="453039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53" name="Rectángulo: esquinas redondeadas 52">
              <a:extLst>
                <a:ext uri="{FF2B5EF4-FFF2-40B4-BE49-F238E27FC236}">
                  <a16:creationId xmlns:a16="http://schemas.microsoft.com/office/drawing/2014/main" id="{7B0E503C-7FC9-4CDE-B051-C69C18EBB0A3}"/>
                </a:ext>
              </a:extLst>
            </p:cNvPr>
            <p:cNvSpPr/>
            <p:nvPr/>
          </p:nvSpPr>
          <p:spPr>
            <a:xfrm>
              <a:off x="1098499" y="2404660"/>
              <a:ext cx="2567965" cy="453039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Contratación julio a diciembre</a:t>
              </a:r>
              <a:endParaRPr lang="es-CO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4" name="CuadroTexto 53">
              <a:extLst>
                <a:ext uri="{FF2B5EF4-FFF2-40B4-BE49-F238E27FC236}">
                  <a16:creationId xmlns:a16="http://schemas.microsoft.com/office/drawing/2014/main" id="{869DCE6C-DF12-41FE-8052-2284611053DD}"/>
                </a:ext>
              </a:extLst>
            </p:cNvPr>
            <p:cNvSpPr txBox="1"/>
            <p:nvPr/>
          </p:nvSpPr>
          <p:spPr>
            <a:xfrm>
              <a:off x="576450" y="2461902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2018</a:t>
              </a:r>
            </a:p>
          </p:txBody>
        </p:sp>
      </p:grpSp>
      <p:grpSp>
        <p:nvGrpSpPr>
          <p:cNvPr id="58" name="Grupo 57">
            <a:extLst>
              <a:ext uri="{FF2B5EF4-FFF2-40B4-BE49-F238E27FC236}">
                <a16:creationId xmlns:a16="http://schemas.microsoft.com/office/drawing/2014/main" id="{182F3B69-0015-4439-B2E4-C4BDA7948231}"/>
              </a:ext>
            </a:extLst>
          </p:cNvPr>
          <p:cNvGrpSpPr/>
          <p:nvPr/>
        </p:nvGrpSpPr>
        <p:grpSpPr>
          <a:xfrm>
            <a:off x="1726171" y="1388580"/>
            <a:ext cx="3103926" cy="453039"/>
            <a:chOff x="528324" y="3070243"/>
            <a:chExt cx="3103926" cy="453039"/>
          </a:xfrm>
        </p:grpSpPr>
        <p:sp>
          <p:nvSpPr>
            <p:cNvPr id="55" name="Rectángulo: esquinas redondeadas 54">
              <a:extLst>
                <a:ext uri="{FF2B5EF4-FFF2-40B4-BE49-F238E27FC236}">
                  <a16:creationId xmlns:a16="http://schemas.microsoft.com/office/drawing/2014/main" id="{81DA1E3E-3C97-40F6-8B7F-47ADB4D65B03}"/>
                </a:ext>
              </a:extLst>
            </p:cNvPr>
            <p:cNvSpPr/>
            <p:nvPr/>
          </p:nvSpPr>
          <p:spPr>
            <a:xfrm>
              <a:off x="528324" y="3070243"/>
              <a:ext cx="2567965" cy="453039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56" name="Rectángulo: esquinas redondeadas 55">
              <a:extLst>
                <a:ext uri="{FF2B5EF4-FFF2-40B4-BE49-F238E27FC236}">
                  <a16:creationId xmlns:a16="http://schemas.microsoft.com/office/drawing/2014/main" id="{970EF52D-1E6C-4CC5-9744-5CB1C2EC506D}"/>
                </a:ext>
              </a:extLst>
            </p:cNvPr>
            <p:cNvSpPr/>
            <p:nvPr/>
          </p:nvSpPr>
          <p:spPr>
            <a:xfrm>
              <a:off x="1064285" y="3070243"/>
              <a:ext cx="2567965" cy="453039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Contratación enero a junio</a:t>
              </a:r>
              <a:endParaRPr lang="es-CO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CuadroTexto 56">
              <a:extLst>
                <a:ext uri="{FF2B5EF4-FFF2-40B4-BE49-F238E27FC236}">
                  <a16:creationId xmlns:a16="http://schemas.microsoft.com/office/drawing/2014/main" id="{641E8B47-E12E-443F-943B-7370BDEB7151}"/>
                </a:ext>
              </a:extLst>
            </p:cNvPr>
            <p:cNvSpPr txBox="1"/>
            <p:nvPr/>
          </p:nvSpPr>
          <p:spPr>
            <a:xfrm>
              <a:off x="542236" y="3127485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2019</a:t>
              </a:r>
            </a:p>
          </p:txBody>
        </p:sp>
      </p:grpSp>
      <p:pic>
        <p:nvPicPr>
          <p:cNvPr id="67" name="Gráfico 31" descr="Monedas">
            <a:extLst>
              <a:ext uri="{FF2B5EF4-FFF2-40B4-BE49-F238E27FC236}">
                <a16:creationId xmlns:a16="http://schemas.microsoft.com/office/drawing/2014/main" id="{50475159-2E2B-41F5-89FE-A36617D45E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33590" y="1453048"/>
            <a:ext cx="371208" cy="371208"/>
          </a:xfrm>
          <a:prstGeom prst="rect">
            <a:avLst/>
          </a:prstGeom>
        </p:spPr>
      </p:pic>
      <p:pic>
        <p:nvPicPr>
          <p:cNvPr id="68" name="Gráfico 31" descr="Monedas">
            <a:extLst>
              <a:ext uri="{FF2B5EF4-FFF2-40B4-BE49-F238E27FC236}">
                <a16:creationId xmlns:a16="http://schemas.microsoft.com/office/drawing/2014/main" id="{85D5E313-9484-451E-84A5-05E932971D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71569" y="1336627"/>
            <a:ext cx="371208" cy="371208"/>
          </a:xfrm>
          <a:prstGeom prst="rect">
            <a:avLst/>
          </a:prstGeom>
        </p:spPr>
      </p:pic>
      <p:graphicFrame>
        <p:nvGraphicFramePr>
          <p:cNvPr id="74" name="Gráfico 73">
            <a:extLst>
              <a:ext uri="{FF2B5EF4-FFF2-40B4-BE49-F238E27FC236}">
                <a16:creationId xmlns:a16="http://schemas.microsoft.com/office/drawing/2014/main" id="{3B5F8478-D993-4CA4-8264-126CE37C84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166016"/>
              </p:ext>
            </p:extLst>
          </p:nvPr>
        </p:nvGraphicFramePr>
        <p:xfrm>
          <a:off x="778180" y="2151416"/>
          <a:ext cx="3295650" cy="219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76" name="Gráfico 75" descr="Público de destino">
            <a:extLst>
              <a:ext uri="{FF2B5EF4-FFF2-40B4-BE49-F238E27FC236}">
                <a16:creationId xmlns:a16="http://schemas.microsoft.com/office/drawing/2014/main" id="{EBCF46E6-E299-401B-8920-49538575F4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749141" y="2738914"/>
            <a:ext cx="1099587" cy="1099587"/>
          </a:xfrm>
          <a:prstGeom prst="rect">
            <a:avLst/>
          </a:prstGeom>
        </p:spPr>
      </p:pic>
      <p:pic>
        <p:nvPicPr>
          <p:cNvPr id="78" name="Gráfico 77" descr="Dinero">
            <a:extLst>
              <a:ext uri="{FF2B5EF4-FFF2-40B4-BE49-F238E27FC236}">
                <a16:creationId xmlns:a16="http://schemas.microsoft.com/office/drawing/2014/main" id="{F4E34E7D-BCBB-4CDB-B7AA-13295D9F9E0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3649" y="2685758"/>
            <a:ext cx="914400" cy="914400"/>
          </a:xfrm>
          <a:prstGeom prst="rect">
            <a:avLst/>
          </a:prstGeom>
        </p:spPr>
      </p:pic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E4993B5E-C95F-48D1-A6CE-E2FA3AC630C8}"/>
              </a:ext>
            </a:extLst>
          </p:cNvPr>
          <p:cNvCxnSpPr>
            <a:cxnSpLocks/>
          </p:cNvCxnSpPr>
          <p:nvPr/>
        </p:nvCxnSpPr>
        <p:spPr>
          <a:xfrm>
            <a:off x="3673780" y="2114358"/>
            <a:ext cx="0" cy="2219457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81">
            <a:extLst>
              <a:ext uri="{FF2B5EF4-FFF2-40B4-BE49-F238E27FC236}">
                <a16:creationId xmlns:a16="http://schemas.microsoft.com/office/drawing/2014/main" id="{739E534C-1919-47A7-BD1F-9FFD47B3C2DA}"/>
              </a:ext>
            </a:extLst>
          </p:cNvPr>
          <p:cNvSpPr txBox="1"/>
          <p:nvPr/>
        </p:nvSpPr>
        <p:spPr>
          <a:xfrm>
            <a:off x="5255956" y="2186558"/>
            <a:ext cx="30705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Acciones vigentes plan de mejoramiento CGR</a:t>
            </a:r>
            <a:endParaRPr lang="es-CO" sz="1200" dirty="0">
              <a:solidFill>
                <a:schemeClr val="bg1"/>
              </a:solidFill>
            </a:endParaRPr>
          </a:p>
        </p:txBody>
      </p:sp>
      <p:graphicFrame>
        <p:nvGraphicFramePr>
          <p:cNvPr id="83" name="Diagrama 82">
            <a:extLst>
              <a:ext uri="{FF2B5EF4-FFF2-40B4-BE49-F238E27FC236}">
                <a16:creationId xmlns:a16="http://schemas.microsoft.com/office/drawing/2014/main" id="{2CC0B4AA-0DE8-4351-9FF4-D27B4F6AC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7776355"/>
              </p:ext>
            </p:extLst>
          </p:nvPr>
        </p:nvGraphicFramePr>
        <p:xfrm>
          <a:off x="4767327" y="2372761"/>
          <a:ext cx="4817692" cy="1961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84" name="CuadroTexto 83">
            <a:extLst>
              <a:ext uri="{FF2B5EF4-FFF2-40B4-BE49-F238E27FC236}">
                <a16:creationId xmlns:a16="http://schemas.microsoft.com/office/drawing/2014/main" id="{2F410285-6C2A-44DE-A10B-FC64F957BD71}"/>
              </a:ext>
            </a:extLst>
          </p:cNvPr>
          <p:cNvSpPr txBox="1"/>
          <p:nvPr/>
        </p:nvSpPr>
        <p:spPr>
          <a:xfrm>
            <a:off x="4984354" y="274637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A01FA532-5242-49BA-BBA1-E6629F31F0BD}"/>
              </a:ext>
            </a:extLst>
          </p:cNvPr>
          <p:cNvSpPr txBox="1"/>
          <p:nvPr/>
        </p:nvSpPr>
        <p:spPr>
          <a:xfrm>
            <a:off x="4984354" y="35906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pic>
        <p:nvPicPr>
          <p:cNvPr id="87" name="Gráfico 86" descr="Chat RTL">
            <a:extLst>
              <a:ext uri="{FF2B5EF4-FFF2-40B4-BE49-F238E27FC236}">
                <a16:creationId xmlns:a16="http://schemas.microsoft.com/office/drawing/2014/main" id="{0F718B5F-B2CC-465C-923C-218D0C497C2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357728" y="2023041"/>
            <a:ext cx="914400" cy="914400"/>
          </a:xfrm>
          <a:prstGeom prst="rect">
            <a:avLst/>
          </a:prstGeom>
        </p:spPr>
      </p:pic>
      <p:graphicFrame>
        <p:nvGraphicFramePr>
          <p:cNvPr id="95" name="Gráfico 94">
            <a:extLst>
              <a:ext uri="{FF2B5EF4-FFF2-40B4-BE49-F238E27FC236}">
                <a16:creationId xmlns:a16="http://schemas.microsoft.com/office/drawing/2014/main" id="{5EA57F0A-2F93-4392-907A-2351F12F4A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2118889"/>
              </p:ext>
            </p:extLst>
          </p:nvPr>
        </p:nvGraphicFramePr>
        <p:xfrm>
          <a:off x="50412" y="4409508"/>
          <a:ext cx="2954415" cy="1844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id="{C0B184C7-A818-4090-BD45-E4F7577EF56D}"/>
              </a:ext>
            </a:extLst>
          </p:cNvPr>
          <p:cNvCxnSpPr>
            <a:cxnSpLocks/>
          </p:cNvCxnSpPr>
          <p:nvPr/>
        </p:nvCxnSpPr>
        <p:spPr>
          <a:xfrm>
            <a:off x="3004827" y="4333437"/>
            <a:ext cx="0" cy="2516725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7" name="Gráfico 96">
            <a:extLst>
              <a:ext uri="{FF2B5EF4-FFF2-40B4-BE49-F238E27FC236}">
                <a16:creationId xmlns:a16="http://schemas.microsoft.com/office/drawing/2014/main" id="{E6368ADB-75E5-4804-BF2E-A4322221F2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817494"/>
              </p:ext>
            </p:extLst>
          </p:nvPr>
        </p:nvGraphicFramePr>
        <p:xfrm>
          <a:off x="9642972" y="2554437"/>
          <a:ext cx="2498616" cy="177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657FE93A-1173-4F8F-A5E9-AE30CC19BF81}"/>
              </a:ext>
            </a:extLst>
          </p:cNvPr>
          <p:cNvCxnSpPr>
            <a:cxnSpLocks/>
          </p:cNvCxnSpPr>
          <p:nvPr/>
        </p:nvCxnSpPr>
        <p:spPr>
          <a:xfrm>
            <a:off x="9665147" y="2122709"/>
            <a:ext cx="0" cy="2219457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9" name="Gráfico 98" descr="Chat RTL">
            <a:extLst>
              <a:ext uri="{FF2B5EF4-FFF2-40B4-BE49-F238E27FC236}">
                <a16:creationId xmlns:a16="http://schemas.microsoft.com/office/drawing/2014/main" id="{A6558542-B7B4-45E8-8B9A-6449C890094A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 flipH="1">
            <a:off x="-72712" y="4251795"/>
            <a:ext cx="923604" cy="914400"/>
          </a:xfrm>
          <a:prstGeom prst="rect">
            <a:avLst/>
          </a:prstGeom>
        </p:spPr>
      </p:pic>
      <p:pic>
        <p:nvPicPr>
          <p:cNvPr id="100" name="Gráfico 99" descr="Crecimiento empresarial">
            <a:extLst>
              <a:ext uri="{FF2B5EF4-FFF2-40B4-BE49-F238E27FC236}">
                <a16:creationId xmlns:a16="http://schemas.microsoft.com/office/drawing/2014/main" id="{3E9010F2-ECCD-4CE4-AF86-AEFCBC683BC0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997893" y="4636976"/>
            <a:ext cx="1314514" cy="1314514"/>
          </a:xfrm>
          <a:prstGeom prst="rect">
            <a:avLst/>
          </a:prstGeom>
        </p:spPr>
      </p:pic>
      <p:sp>
        <p:nvSpPr>
          <p:cNvPr id="91" name="CuadroTexto 90">
            <a:extLst>
              <a:ext uri="{FF2B5EF4-FFF2-40B4-BE49-F238E27FC236}">
                <a16:creationId xmlns:a16="http://schemas.microsoft.com/office/drawing/2014/main" id="{FA3F07B9-AEAE-493F-90A2-F72A7A7D5257}"/>
              </a:ext>
            </a:extLst>
          </p:cNvPr>
          <p:cNvSpPr txBox="1"/>
          <p:nvPr/>
        </p:nvSpPr>
        <p:spPr>
          <a:xfrm>
            <a:off x="3036868" y="4430878"/>
            <a:ext cx="14936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Provisión de empleo</a:t>
            </a:r>
            <a:endParaRPr lang="es-CO" sz="1200" dirty="0">
              <a:solidFill>
                <a:schemeClr val="bg1"/>
              </a:solidFill>
            </a:endParaRPr>
          </a:p>
        </p:txBody>
      </p:sp>
      <p:sp>
        <p:nvSpPr>
          <p:cNvPr id="93" name="Rectángulo: esquinas redondeadas 92">
            <a:extLst>
              <a:ext uri="{FF2B5EF4-FFF2-40B4-BE49-F238E27FC236}">
                <a16:creationId xmlns:a16="http://schemas.microsoft.com/office/drawing/2014/main" id="{85A9A934-881F-457C-84C1-6D4293A6EEB6}"/>
              </a:ext>
            </a:extLst>
          </p:cNvPr>
          <p:cNvSpPr/>
          <p:nvPr/>
        </p:nvSpPr>
        <p:spPr>
          <a:xfrm>
            <a:off x="4325196" y="4745146"/>
            <a:ext cx="2567965" cy="453039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94" name="Rectángulo: esquinas redondeadas 93">
            <a:extLst>
              <a:ext uri="{FF2B5EF4-FFF2-40B4-BE49-F238E27FC236}">
                <a16:creationId xmlns:a16="http://schemas.microsoft.com/office/drawing/2014/main" id="{91ACAFDF-26A5-438A-A427-3F19DF2E9E55}"/>
              </a:ext>
            </a:extLst>
          </p:cNvPr>
          <p:cNvSpPr/>
          <p:nvPr/>
        </p:nvSpPr>
        <p:spPr>
          <a:xfrm>
            <a:off x="4861157" y="4731894"/>
            <a:ext cx="2708071" cy="64716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>
                <a:solidFill>
                  <a:schemeClr val="bg1"/>
                </a:solidFill>
              </a:rPr>
              <a:t>7 nombramientos ordinarios y 35 nombramientos periodo de prueba</a:t>
            </a:r>
            <a:endParaRPr lang="es-CO" sz="1050" dirty="0">
              <a:solidFill>
                <a:schemeClr val="bg1"/>
              </a:solidFill>
            </a:endParaRP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DFB745FA-C4A8-437E-97B2-FA0732EAD753}"/>
              </a:ext>
            </a:extLst>
          </p:cNvPr>
          <p:cNvSpPr txBox="1"/>
          <p:nvPr/>
        </p:nvSpPr>
        <p:spPr>
          <a:xfrm>
            <a:off x="4339108" y="480238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2018</a:t>
            </a:r>
          </a:p>
        </p:txBody>
      </p:sp>
      <p:sp>
        <p:nvSpPr>
          <p:cNvPr id="102" name="Rectángulo: esquinas redondeadas 101">
            <a:extLst>
              <a:ext uri="{FF2B5EF4-FFF2-40B4-BE49-F238E27FC236}">
                <a16:creationId xmlns:a16="http://schemas.microsoft.com/office/drawing/2014/main" id="{1D9887D3-9C69-4658-AAAA-DAF4414A66FA}"/>
              </a:ext>
            </a:extLst>
          </p:cNvPr>
          <p:cNvSpPr/>
          <p:nvPr/>
        </p:nvSpPr>
        <p:spPr>
          <a:xfrm>
            <a:off x="4325196" y="5596263"/>
            <a:ext cx="2567965" cy="453039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03" name="Rectángulo: esquinas redondeadas 102">
            <a:extLst>
              <a:ext uri="{FF2B5EF4-FFF2-40B4-BE49-F238E27FC236}">
                <a16:creationId xmlns:a16="http://schemas.microsoft.com/office/drawing/2014/main" id="{2FBECD65-DE00-455D-8591-49EE01B18BC8}"/>
              </a:ext>
            </a:extLst>
          </p:cNvPr>
          <p:cNvSpPr/>
          <p:nvPr/>
        </p:nvSpPr>
        <p:spPr>
          <a:xfrm>
            <a:off x="4861157" y="5583011"/>
            <a:ext cx="2708071" cy="64716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bg1"/>
                </a:solidFill>
              </a:rPr>
              <a:t>3 nombramientos ordinarios y 14 nombramientos periodo de prueba, 1 encargo y 2 nombramientos provisionales</a:t>
            </a:r>
            <a:endParaRPr lang="es-CO" sz="1000" dirty="0">
              <a:solidFill>
                <a:schemeClr val="bg1"/>
              </a:solidFill>
            </a:endParaRP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B818C2E7-B108-4287-8EA0-7C3FEFDE08E8}"/>
              </a:ext>
            </a:extLst>
          </p:cNvPr>
          <p:cNvSpPr txBox="1"/>
          <p:nvPr/>
        </p:nvSpPr>
        <p:spPr>
          <a:xfrm>
            <a:off x="4339108" y="5653505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2019</a:t>
            </a:r>
          </a:p>
        </p:txBody>
      </p:sp>
      <p:pic>
        <p:nvPicPr>
          <p:cNvPr id="3" name="Gráfico 2" descr="Aula">
            <a:extLst>
              <a:ext uri="{FF2B5EF4-FFF2-40B4-BE49-F238E27FC236}">
                <a16:creationId xmlns:a16="http://schemas.microsoft.com/office/drawing/2014/main" id="{6E32C99D-64AD-42E7-8D02-E6745AAE0748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7748250" y="4750694"/>
            <a:ext cx="1087077" cy="1087077"/>
          </a:xfrm>
          <a:prstGeom prst="rect">
            <a:avLst/>
          </a:prstGeom>
        </p:spPr>
      </p:pic>
      <p:sp>
        <p:nvSpPr>
          <p:cNvPr id="107" name="CuadroTexto 106">
            <a:extLst>
              <a:ext uri="{FF2B5EF4-FFF2-40B4-BE49-F238E27FC236}">
                <a16:creationId xmlns:a16="http://schemas.microsoft.com/office/drawing/2014/main" id="{4FAB5278-E057-405A-B519-F8B0C03AAFA8}"/>
              </a:ext>
            </a:extLst>
          </p:cNvPr>
          <p:cNvSpPr txBox="1"/>
          <p:nvPr/>
        </p:nvSpPr>
        <p:spPr>
          <a:xfrm>
            <a:off x="9733067" y="2193130"/>
            <a:ext cx="5294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PQRS</a:t>
            </a:r>
            <a:endParaRPr lang="es-CO" sz="1200" dirty="0">
              <a:solidFill>
                <a:schemeClr val="bg1"/>
              </a:solidFill>
            </a:endParaRP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B1DF3EAA-EB25-4E0F-857E-B86A99383526}"/>
              </a:ext>
            </a:extLst>
          </p:cNvPr>
          <p:cNvSpPr txBox="1"/>
          <p:nvPr/>
        </p:nvSpPr>
        <p:spPr>
          <a:xfrm>
            <a:off x="729997" y="4639843"/>
            <a:ext cx="5294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PQRS</a:t>
            </a:r>
            <a:endParaRPr lang="es-CO" sz="1200" dirty="0">
              <a:solidFill>
                <a:schemeClr val="bg1"/>
              </a:solidFill>
            </a:endParaRPr>
          </a:p>
        </p:txBody>
      </p: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BB020101-E4E2-4E8B-A38E-BA56F20F7569}"/>
              </a:ext>
            </a:extLst>
          </p:cNvPr>
          <p:cNvCxnSpPr>
            <a:cxnSpLocks/>
          </p:cNvCxnSpPr>
          <p:nvPr/>
        </p:nvCxnSpPr>
        <p:spPr>
          <a:xfrm>
            <a:off x="7714937" y="4330687"/>
            <a:ext cx="0" cy="2519475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2" name="Gráfico 111">
            <a:extLst>
              <a:ext uri="{FF2B5EF4-FFF2-40B4-BE49-F238E27FC236}">
                <a16:creationId xmlns:a16="http://schemas.microsoft.com/office/drawing/2014/main" id="{22D69747-E92A-4894-9FE6-A76D02DFF1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5344077"/>
              </p:ext>
            </p:extLst>
          </p:nvPr>
        </p:nvGraphicFramePr>
        <p:xfrm>
          <a:off x="8460072" y="4291935"/>
          <a:ext cx="3604869" cy="2155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7"/>
          </a:graphicData>
        </a:graphic>
      </p:graphicFrame>
      <p:pic>
        <p:nvPicPr>
          <p:cNvPr id="4" name="Gráfico 3" descr="Abrir carpeta">
            <a:extLst>
              <a:ext uri="{FF2B5EF4-FFF2-40B4-BE49-F238E27FC236}">
                <a16:creationId xmlns:a16="http://schemas.microsoft.com/office/drawing/2014/main" id="{734BA1F2-8958-4ED3-850B-3552E769B326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4913427" y="802754"/>
            <a:ext cx="506150" cy="506150"/>
          </a:xfrm>
          <a:prstGeom prst="rect">
            <a:avLst/>
          </a:prstGeom>
        </p:spPr>
      </p:pic>
      <p:pic>
        <p:nvPicPr>
          <p:cNvPr id="71" name="Gráfico 70" descr="Abrir carpeta">
            <a:extLst>
              <a:ext uri="{FF2B5EF4-FFF2-40B4-BE49-F238E27FC236}">
                <a16:creationId xmlns:a16="http://schemas.microsoft.com/office/drawing/2014/main" id="{A451C050-AD49-49FF-8B1C-73955A8A1449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364188" y="802754"/>
            <a:ext cx="506150" cy="506150"/>
          </a:xfrm>
          <a:prstGeom prst="rect">
            <a:avLst/>
          </a:prstGeom>
        </p:spPr>
      </p:pic>
      <p:pic>
        <p:nvPicPr>
          <p:cNvPr id="72" name="Gráfico 71" descr="Abrir carpeta">
            <a:extLst>
              <a:ext uri="{FF2B5EF4-FFF2-40B4-BE49-F238E27FC236}">
                <a16:creationId xmlns:a16="http://schemas.microsoft.com/office/drawing/2014/main" id="{CCA36391-6656-4C11-AB3A-B098E3984566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814949" y="802754"/>
            <a:ext cx="506150" cy="506150"/>
          </a:xfrm>
          <a:prstGeom prst="rect">
            <a:avLst/>
          </a:prstGeom>
        </p:spPr>
      </p:pic>
      <p:pic>
        <p:nvPicPr>
          <p:cNvPr id="73" name="Gráfico 72" descr="Abrir carpeta">
            <a:extLst>
              <a:ext uri="{FF2B5EF4-FFF2-40B4-BE49-F238E27FC236}">
                <a16:creationId xmlns:a16="http://schemas.microsoft.com/office/drawing/2014/main" id="{52016A69-269D-4DC4-9C21-F2C8E98C7D35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6265710" y="802754"/>
            <a:ext cx="506150" cy="506150"/>
          </a:xfrm>
          <a:prstGeom prst="rect">
            <a:avLst/>
          </a:prstGeom>
        </p:spPr>
      </p:pic>
      <p:pic>
        <p:nvPicPr>
          <p:cNvPr id="77" name="Gráfico 76" descr="Abrir carpeta">
            <a:extLst>
              <a:ext uri="{FF2B5EF4-FFF2-40B4-BE49-F238E27FC236}">
                <a16:creationId xmlns:a16="http://schemas.microsoft.com/office/drawing/2014/main" id="{F0A3EBB2-B592-4A79-887B-9473FFE3F224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4913427" y="1375084"/>
            <a:ext cx="506150" cy="506150"/>
          </a:xfrm>
          <a:prstGeom prst="rect">
            <a:avLst/>
          </a:prstGeom>
        </p:spPr>
      </p:pic>
      <p:pic>
        <p:nvPicPr>
          <p:cNvPr id="79" name="Gráfico 78" descr="Abrir carpeta">
            <a:extLst>
              <a:ext uri="{FF2B5EF4-FFF2-40B4-BE49-F238E27FC236}">
                <a16:creationId xmlns:a16="http://schemas.microsoft.com/office/drawing/2014/main" id="{F12F1627-478B-4159-9BAD-40544F1B2230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361444" y="1375084"/>
            <a:ext cx="506150" cy="506150"/>
          </a:xfrm>
          <a:prstGeom prst="rect">
            <a:avLst/>
          </a:prstGeom>
        </p:spPr>
      </p:pic>
      <p:pic>
        <p:nvPicPr>
          <p:cNvPr id="81" name="Gráfico 80" descr="Abrir carpeta">
            <a:extLst>
              <a:ext uri="{FF2B5EF4-FFF2-40B4-BE49-F238E27FC236}">
                <a16:creationId xmlns:a16="http://schemas.microsoft.com/office/drawing/2014/main" id="{74D509FF-A469-4701-9D0B-0B94BE901543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809461" y="1375084"/>
            <a:ext cx="506150" cy="506150"/>
          </a:xfrm>
          <a:prstGeom prst="rect">
            <a:avLst/>
          </a:prstGeom>
        </p:spPr>
      </p:pic>
      <p:pic>
        <p:nvPicPr>
          <p:cNvPr id="85" name="Gráfico 84" descr="Abrir carpeta">
            <a:extLst>
              <a:ext uri="{FF2B5EF4-FFF2-40B4-BE49-F238E27FC236}">
                <a16:creationId xmlns:a16="http://schemas.microsoft.com/office/drawing/2014/main" id="{F741E447-4AA6-411A-ACC8-41591D445D0F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6257478" y="1375084"/>
            <a:ext cx="506150" cy="506150"/>
          </a:xfrm>
          <a:prstGeom prst="rect">
            <a:avLst/>
          </a:prstGeom>
        </p:spPr>
      </p:pic>
      <p:pic>
        <p:nvPicPr>
          <p:cNvPr id="88" name="Gráfico 87" descr="Abrir carpeta">
            <a:extLst>
              <a:ext uri="{FF2B5EF4-FFF2-40B4-BE49-F238E27FC236}">
                <a16:creationId xmlns:a16="http://schemas.microsoft.com/office/drawing/2014/main" id="{6BCC8A1B-D5F0-48C6-BA96-1150720CA93F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6705495" y="1375084"/>
            <a:ext cx="506150" cy="506150"/>
          </a:xfrm>
          <a:prstGeom prst="rect">
            <a:avLst/>
          </a:prstGeom>
        </p:spPr>
      </p:pic>
      <p:pic>
        <p:nvPicPr>
          <p:cNvPr id="90" name="Gráfico 89" descr="Abrir carpeta">
            <a:extLst>
              <a:ext uri="{FF2B5EF4-FFF2-40B4-BE49-F238E27FC236}">
                <a16:creationId xmlns:a16="http://schemas.microsoft.com/office/drawing/2014/main" id="{52730A1F-74D4-4F95-BF2A-5EF986B8483C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7153512" y="1375084"/>
            <a:ext cx="506150" cy="506150"/>
          </a:xfrm>
          <a:prstGeom prst="rect">
            <a:avLst/>
          </a:prstGeom>
        </p:spPr>
      </p:pic>
      <p:pic>
        <p:nvPicPr>
          <p:cNvPr id="92" name="Gráfico 91" descr="Abrir carpeta">
            <a:extLst>
              <a:ext uri="{FF2B5EF4-FFF2-40B4-BE49-F238E27FC236}">
                <a16:creationId xmlns:a16="http://schemas.microsoft.com/office/drawing/2014/main" id="{AF8EE32D-94AF-4E9A-BC8A-685870D2CACC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7601529" y="1375084"/>
            <a:ext cx="506150" cy="50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29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ángulo 102">
            <a:extLst>
              <a:ext uri="{FF2B5EF4-FFF2-40B4-BE49-F238E27FC236}">
                <a16:creationId xmlns:a16="http://schemas.microsoft.com/office/drawing/2014/main" id="{61814C28-5C8C-48D7-8792-DABF7A188660}"/>
              </a:ext>
            </a:extLst>
          </p:cNvPr>
          <p:cNvSpPr/>
          <p:nvPr/>
        </p:nvSpPr>
        <p:spPr>
          <a:xfrm>
            <a:off x="1576" y="-1"/>
            <a:ext cx="12192000" cy="207479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94837B1D-77E3-4DAF-A08A-9007CAB35324}"/>
              </a:ext>
            </a:extLst>
          </p:cNvPr>
          <p:cNvSpPr/>
          <p:nvPr/>
        </p:nvSpPr>
        <p:spPr>
          <a:xfrm>
            <a:off x="-6009" y="2070118"/>
            <a:ext cx="12192000" cy="288025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D19BCE7D-EAD8-48A6-91E1-E380CA6D40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5815158"/>
              </p:ext>
            </p:extLst>
          </p:nvPr>
        </p:nvGraphicFramePr>
        <p:xfrm>
          <a:off x="339838" y="2383868"/>
          <a:ext cx="11512325" cy="2257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62CA8D87-6A5C-437D-9743-2F04AE27E7FD}"/>
              </a:ext>
            </a:extLst>
          </p:cNvPr>
          <p:cNvSpPr/>
          <p:nvPr/>
        </p:nvSpPr>
        <p:spPr>
          <a:xfrm>
            <a:off x="339838" y="1926985"/>
            <a:ext cx="11512324" cy="337501"/>
          </a:xfrm>
          <a:prstGeom prst="roundRect">
            <a:avLst>
              <a:gd name="adj" fmla="val 3330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spc="600" dirty="0">
                <a:solidFill>
                  <a:schemeClr val="bg2">
                    <a:lumMod val="25000"/>
                  </a:schemeClr>
                </a:solidFill>
              </a:rPr>
              <a:t>Derechos humanos</a:t>
            </a:r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981B56B2-7153-4FD3-AFA1-BB36130EE5BB}"/>
              </a:ext>
            </a:extLst>
          </p:cNvPr>
          <p:cNvSpPr/>
          <p:nvPr/>
        </p:nvSpPr>
        <p:spPr>
          <a:xfrm>
            <a:off x="1577" y="4950370"/>
            <a:ext cx="12192000" cy="190762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grpSp>
        <p:nvGrpSpPr>
          <p:cNvPr id="79" name="Grupo 78">
            <a:extLst>
              <a:ext uri="{FF2B5EF4-FFF2-40B4-BE49-F238E27FC236}">
                <a16:creationId xmlns:a16="http://schemas.microsoft.com/office/drawing/2014/main" id="{E6DC3AD0-E8A8-4E8A-AFB8-AC6CCC04289A}"/>
              </a:ext>
            </a:extLst>
          </p:cNvPr>
          <p:cNvGrpSpPr/>
          <p:nvPr/>
        </p:nvGrpSpPr>
        <p:grpSpPr>
          <a:xfrm>
            <a:off x="267267" y="5302129"/>
            <a:ext cx="5741649" cy="1192643"/>
            <a:chOff x="562538" y="2404660"/>
            <a:chExt cx="3103926" cy="672927"/>
          </a:xfrm>
        </p:grpSpPr>
        <p:sp>
          <p:nvSpPr>
            <p:cNvPr id="81" name="Rectángulo: esquinas redondeadas 80">
              <a:extLst>
                <a:ext uri="{FF2B5EF4-FFF2-40B4-BE49-F238E27FC236}">
                  <a16:creationId xmlns:a16="http://schemas.microsoft.com/office/drawing/2014/main" id="{5BD32712-EA4F-4E6A-9F7E-17ADA6D9F4B9}"/>
                </a:ext>
              </a:extLst>
            </p:cNvPr>
            <p:cNvSpPr/>
            <p:nvPr/>
          </p:nvSpPr>
          <p:spPr>
            <a:xfrm>
              <a:off x="562538" y="2404660"/>
              <a:ext cx="2567965" cy="672927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200" dirty="0"/>
            </a:p>
          </p:txBody>
        </p:sp>
        <p:sp>
          <p:nvSpPr>
            <p:cNvPr id="85" name="Rectángulo: esquinas redondeadas 84">
              <a:extLst>
                <a:ext uri="{FF2B5EF4-FFF2-40B4-BE49-F238E27FC236}">
                  <a16:creationId xmlns:a16="http://schemas.microsoft.com/office/drawing/2014/main" id="{DC3FFCAC-CC68-4D3A-870A-C5BF19C79F4C}"/>
                </a:ext>
              </a:extLst>
            </p:cNvPr>
            <p:cNvSpPr/>
            <p:nvPr/>
          </p:nvSpPr>
          <p:spPr>
            <a:xfrm>
              <a:off x="1098499" y="2404660"/>
              <a:ext cx="2567965" cy="672927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Agua limpia y saneamiento:</a:t>
              </a:r>
              <a:r>
                <a:rPr lang="es-CO" sz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  <a:p>
              <a:pPr algn="ctr"/>
              <a:r>
                <a:rPr lang="es-CO" sz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garantizar la disponibilidad de agua y su gestión sostenible y el saneamiento para todos. </a:t>
              </a:r>
            </a:p>
          </p:txBody>
        </p:sp>
      </p:grpSp>
      <p:sp>
        <p:nvSpPr>
          <p:cNvPr id="91" name="Rectángulo: esquinas redondeadas 90">
            <a:extLst>
              <a:ext uri="{FF2B5EF4-FFF2-40B4-BE49-F238E27FC236}">
                <a16:creationId xmlns:a16="http://schemas.microsoft.com/office/drawing/2014/main" id="{C2134A45-025D-4C89-B1B9-08D04FDD3CDC}"/>
              </a:ext>
            </a:extLst>
          </p:cNvPr>
          <p:cNvSpPr/>
          <p:nvPr/>
        </p:nvSpPr>
        <p:spPr>
          <a:xfrm>
            <a:off x="6168571" y="5302129"/>
            <a:ext cx="4722474" cy="1192643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92" name="Rectángulo: esquinas redondeadas 91">
            <a:extLst>
              <a:ext uri="{FF2B5EF4-FFF2-40B4-BE49-F238E27FC236}">
                <a16:creationId xmlns:a16="http://schemas.microsoft.com/office/drawing/2014/main" id="{3E79D2FA-BA3C-4051-87A8-2100AC1EDE25}"/>
              </a:ext>
            </a:extLst>
          </p:cNvPr>
          <p:cNvSpPr/>
          <p:nvPr/>
        </p:nvSpPr>
        <p:spPr>
          <a:xfrm>
            <a:off x="7506038" y="5302129"/>
            <a:ext cx="4418696" cy="1192643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Vida de ecosistemas terrestres: </a:t>
            </a:r>
            <a:endParaRPr lang="es-CO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CO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Gestionar sosteniblemente los bosques, luchar contra la desertificación, detener e invertir la degradación de las tierras y detener la pérdida de biodiversidad. </a:t>
            </a:r>
          </a:p>
        </p:txBody>
      </p:sp>
      <p:pic>
        <p:nvPicPr>
          <p:cNvPr id="30" name="Gráfico 29" descr="Saludar">
            <a:extLst>
              <a:ext uri="{FF2B5EF4-FFF2-40B4-BE49-F238E27FC236}">
                <a16:creationId xmlns:a16="http://schemas.microsoft.com/office/drawing/2014/main" id="{D338644D-D66A-4658-9BFF-C137C9570D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9838" y="5373860"/>
            <a:ext cx="1062856" cy="1062856"/>
          </a:xfrm>
          <a:prstGeom prst="rect">
            <a:avLst/>
          </a:prstGeom>
        </p:spPr>
      </p:pic>
      <p:pic>
        <p:nvPicPr>
          <p:cNvPr id="32" name="Gráfico 31" descr="Montañas">
            <a:extLst>
              <a:ext uri="{FF2B5EF4-FFF2-40B4-BE49-F238E27FC236}">
                <a16:creationId xmlns:a16="http://schemas.microsoft.com/office/drawing/2014/main" id="{BF447B08-2A91-4239-A275-04468631089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13395" y="5307864"/>
            <a:ext cx="1192643" cy="1192643"/>
          </a:xfrm>
          <a:prstGeom prst="rect">
            <a:avLst/>
          </a:prstGeom>
        </p:spPr>
      </p:pic>
      <p:graphicFrame>
        <p:nvGraphicFramePr>
          <p:cNvPr id="35" name="Tabla 34">
            <a:extLst>
              <a:ext uri="{FF2B5EF4-FFF2-40B4-BE49-F238E27FC236}">
                <a16:creationId xmlns:a16="http://schemas.microsoft.com/office/drawing/2014/main" id="{3D54961C-3DD0-4FB1-959C-0A36A25154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941195"/>
              </p:ext>
            </p:extLst>
          </p:nvPr>
        </p:nvGraphicFramePr>
        <p:xfrm>
          <a:off x="339838" y="564801"/>
          <a:ext cx="4888206" cy="1264158"/>
        </p:xfrm>
        <a:graphic>
          <a:graphicData uri="http://schemas.openxmlformats.org/drawingml/2006/table">
            <a:tbl>
              <a:tblPr firstRow="1" firstCol="1" bandRow="1">
                <a:tableStyleId>{638B1855-1B75-4FBE-930C-398BA8C253C6}</a:tableStyleId>
              </a:tblPr>
              <a:tblGrid>
                <a:gridCol w="1406922">
                  <a:extLst>
                    <a:ext uri="{9D8B030D-6E8A-4147-A177-3AD203B41FA5}">
                      <a16:colId xmlns:a16="http://schemas.microsoft.com/office/drawing/2014/main" val="3269663830"/>
                    </a:ext>
                  </a:extLst>
                </a:gridCol>
                <a:gridCol w="1160428">
                  <a:extLst>
                    <a:ext uri="{9D8B030D-6E8A-4147-A177-3AD203B41FA5}">
                      <a16:colId xmlns:a16="http://schemas.microsoft.com/office/drawing/2014/main" val="1748427613"/>
                    </a:ext>
                  </a:extLst>
                </a:gridCol>
                <a:gridCol w="1160428">
                  <a:extLst>
                    <a:ext uri="{9D8B030D-6E8A-4147-A177-3AD203B41FA5}">
                      <a16:colId xmlns:a16="http://schemas.microsoft.com/office/drawing/2014/main" val="4010547099"/>
                    </a:ext>
                  </a:extLst>
                </a:gridCol>
                <a:gridCol w="1160428">
                  <a:extLst>
                    <a:ext uri="{9D8B030D-6E8A-4147-A177-3AD203B41FA5}">
                      <a16:colId xmlns:a16="http://schemas.microsoft.com/office/drawing/2014/main" val="2296702990"/>
                    </a:ext>
                  </a:extLst>
                </a:gridCol>
              </a:tblGrid>
              <a:tr h="177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Año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Meta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Avance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% Avance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77190518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Línea Base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-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-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84617277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Ene-Dic 2015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80.00%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89.00%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111.25%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74323163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Ene-Dic 2016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85.00%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63.00%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74.12%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18502149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Ene-Dic 2017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90.00%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75.76%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84.18%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3779352"/>
                  </a:ext>
                </a:extLst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Ene-Dic 2018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95.00%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75.83%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79.82%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21296036"/>
                  </a:ext>
                </a:extLst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2014-2018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95.00%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75.83%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79.82%</a:t>
                      </a:r>
                      <a:endParaRPr lang="es-CO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92888705"/>
                  </a:ext>
                </a:extLst>
              </a:tr>
            </a:tbl>
          </a:graphicData>
        </a:graphic>
      </p:graphicFrame>
      <p:graphicFrame>
        <p:nvGraphicFramePr>
          <p:cNvPr id="36" name="Tabla 35">
            <a:extLst>
              <a:ext uri="{FF2B5EF4-FFF2-40B4-BE49-F238E27FC236}">
                <a16:creationId xmlns:a16="http://schemas.microsoft.com/office/drawing/2014/main" id="{B09F05CC-2B01-4BD0-B9DC-4C5EB04A3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216397"/>
              </p:ext>
            </p:extLst>
          </p:nvPr>
        </p:nvGraphicFramePr>
        <p:xfrm>
          <a:off x="6313395" y="525724"/>
          <a:ext cx="5466196" cy="1297940"/>
        </p:xfrm>
        <a:graphic>
          <a:graphicData uri="http://schemas.openxmlformats.org/drawingml/2006/table">
            <a:tbl>
              <a:tblPr firstRow="1" firstCol="1" bandRow="1">
                <a:tableStyleId>{638B1855-1B75-4FBE-930C-398BA8C253C6}</a:tableStyleId>
              </a:tblPr>
              <a:tblGrid>
                <a:gridCol w="1573006">
                  <a:extLst>
                    <a:ext uri="{9D8B030D-6E8A-4147-A177-3AD203B41FA5}">
                      <a16:colId xmlns:a16="http://schemas.microsoft.com/office/drawing/2014/main" val="4274248924"/>
                    </a:ext>
                  </a:extLst>
                </a:gridCol>
                <a:gridCol w="1297730">
                  <a:extLst>
                    <a:ext uri="{9D8B030D-6E8A-4147-A177-3AD203B41FA5}">
                      <a16:colId xmlns:a16="http://schemas.microsoft.com/office/drawing/2014/main" val="2215485571"/>
                    </a:ext>
                  </a:extLst>
                </a:gridCol>
                <a:gridCol w="1297730">
                  <a:extLst>
                    <a:ext uri="{9D8B030D-6E8A-4147-A177-3AD203B41FA5}">
                      <a16:colId xmlns:a16="http://schemas.microsoft.com/office/drawing/2014/main" val="258178636"/>
                    </a:ext>
                  </a:extLst>
                </a:gridCol>
                <a:gridCol w="1297730">
                  <a:extLst>
                    <a:ext uri="{9D8B030D-6E8A-4147-A177-3AD203B41FA5}">
                      <a16:colId xmlns:a16="http://schemas.microsoft.com/office/drawing/2014/main" val="125465003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Año</a:t>
                      </a:r>
                      <a:endParaRPr lang="es-CO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Meta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Avance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% Avance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43638039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Línea Base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-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35%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-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97716547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Ene-Dic 2015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80%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100.00%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125.00%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10959891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Ene-Dic 2016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85%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102.00%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120.00%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82078575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Ene-Dic 2017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90%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98.83%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109.81%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258781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Ene-Dic 2018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95%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90.47%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95.23%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014836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2014-2018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95%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90.47%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95.23%</a:t>
                      </a:r>
                      <a:endParaRPr lang="es-CO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37988534"/>
                  </a:ext>
                </a:extLst>
              </a:tr>
            </a:tbl>
          </a:graphicData>
        </a:graphic>
      </p:graphicFrame>
      <p:sp>
        <p:nvSpPr>
          <p:cNvPr id="104" name="Rectángulo: esquinas redondeadas 103">
            <a:extLst>
              <a:ext uri="{FF2B5EF4-FFF2-40B4-BE49-F238E27FC236}">
                <a16:creationId xmlns:a16="http://schemas.microsoft.com/office/drawing/2014/main" id="{691802C4-0B64-4801-8FC7-43B21F648AAF}"/>
              </a:ext>
            </a:extLst>
          </p:cNvPr>
          <p:cNvSpPr/>
          <p:nvPr/>
        </p:nvSpPr>
        <p:spPr>
          <a:xfrm>
            <a:off x="341414" y="4787882"/>
            <a:ext cx="11512324" cy="337501"/>
          </a:xfrm>
          <a:prstGeom prst="roundRect">
            <a:avLst>
              <a:gd name="adj" fmla="val 3330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00" spc="600" dirty="0">
              <a:solidFill>
                <a:schemeClr val="tx1"/>
              </a:solidFill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CE41709-5715-4AA9-89B5-7F3B46E188B8}"/>
              </a:ext>
            </a:extLst>
          </p:cNvPr>
          <p:cNvSpPr txBox="1"/>
          <p:nvPr/>
        </p:nvSpPr>
        <p:spPr>
          <a:xfrm>
            <a:off x="3354948" y="4796298"/>
            <a:ext cx="5627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600" spc="600" dirty="0">
                <a:solidFill>
                  <a:schemeClr val="bg2">
                    <a:lumMod val="25000"/>
                  </a:schemeClr>
                </a:solidFill>
              </a:rPr>
              <a:t>Objetivos de desarrollo sostenible</a:t>
            </a:r>
          </a:p>
        </p:txBody>
      </p:sp>
      <p:sp>
        <p:nvSpPr>
          <p:cNvPr id="105" name="Rectángulo: esquinas redondeadas 104">
            <a:extLst>
              <a:ext uri="{FF2B5EF4-FFF2-40B4-BE49-F238E27FC236}">
                <a16:creationId xmlns:a16="http://schemas.microsoft.com/office/drawing/2014/main" id="{BB2FA049-BEEE-460B-8470-150EC0E11545}"/>
              </a:ext>
            </a:extLst>
          </p:cNvPr>
          <p:cNvSpPr/>
          <p:nvPr/>
        </p:nvSpPr>
        <p:spPr>
          <a:xfrm>
            <a:off x="267267" y="85775"/>
            <a:ext cx="11512324" cy="337501"/>
          </a:xfrm>
          <a:prstGeom prst="roundRect">
            <a:avLst>
              <a:gd name="adj" fmla="val 3330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spc="600" dirty="0">
                <a:solidFill>
                  <a:schemeClr val="bg2">
                    <a:lumMod val="25000"/>
                  </a:schemeClr>
                </a:solidFill>
              </a:rPr>
              <a:t>Indicadores Sinergia</a:t>
            </a:r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D375E03E-BAEC-4B8C-AFAF-AAB5C5EF92F7}"/>
              </a:ext>
            </a:extLst>
          </p:cNvPr>
          <p:cNvSpPr/>
          <p:nvPr/>
        </p:nvSpPr>
        <p:spPr>
          <a:xfrm>
            <a:off x="1682410" y="104712"/>
            <a:ext cx="2273300" cy="337501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Evaluación</a:t>
            </a:r>
          </a:p>
        </p:txBody>
      </p:sp>
      <p:sp>
        <p:nvSpPr>
          <p:cNvPr id="106" name="Rectángulo: esquinas redondeadas 105">
            <a:extLst>
              <a:ext uri="{FF2B5EF4-FFF2-40B4-BE49-F238E27FC236}">
                <a16:creationId xmlns:a16="http://schemas.microsoft.com/office/drawing/2014/main" id="{12ACD38E-9169-45D2-B725-B34BDA3D601B}"/>
              </a:ext>
            </a:extLst>
          </p:cNvPr>
          <p:cNvSpPr/>
          <p:nvPr/>
        </p:nvSpPr>
        <p:spPr>
          <a:xfrm>
            <a:off x="7909843" y="64188"/>
            <a:ext cx="2273300" cy="337501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Seguimiento</a:t>
            </a:r>
          </a:p>
        </p:txBody>
      </p:sp>
      <p:pic>
        <p:nvPicPr>
          <p:cNvPr id="39" name="Gráfico 38" descr="Tendencia alcista">
            <a:extLst>
              <a:ext uri="{FF2B5EF4-FFF2-40B4-BE49-F238E27FC236}">
                <a16:creationId xmlns:a16="http://schemas.microsoft.com/office/drawing/2014/main" id="{A8475147-B98A-4A26-9503-FB38B256EB7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228044" y="732353"/>
            <a:ext cx="1084959" cy="108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5307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394</Words>
  <Application>Microsoft Office PowerPoint</Application>
  <PresentationFormat>Panorámica</PresentationFormat>
  <Paragraphs>114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Andres Potes Sabogal</dc:creator>
  <cp:lastModifiedBy>Julio Cesar Villalobos Vergara (ANLA)</cp:lastModifiedBy>
  <cp:revision>31</cp:revision>
  <dcterms:created xsi:type="dcterms:W3CDTF">2019-09-12T18:48:56Z</dcterms:created>
  <dcterms:modified xsi:type="dcterms:W3CDTF">2019-10-28T17:50:40Z</dcterms:modified>
</cp:coreProperties>
</file>