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8" r:id="rId5"/>
    <p:sldMasterId id="2147483680" r:id="rId6"/>
  </p:sldMasterIdLst>
  <p:notesMasterIdLst>
    <p:notesMasterId r:id="rId28"/>
  </p:notesMasterIdLst>
  <p:sldIdLst>
    <p:sldId id="1296" r:id="rId7"/>
    <p:sldId id="1295" r:id="rId8"/>
    <p:sldId id="1234" r:id="rId9"/>
    <p:sldId id="1297" r:id="rId10"/>
    <p:sldId id="1301" r:id="rId11"/>
    <p:sldId id="1137" r:id="rId12"/>
    <p:sldId id="1302" r:id="rId13"/>
    <p:sldId id="1303" r:id="rId14"/>
    <p:sldId id="1304" r:id="rId15"/>
    <p:sldId id="1305" r:id="rId16"/>
    <p:sldId id="1313" r:id="rId17"/>
    <p:sldId id="1306" r:id="rId18"/>
    <p:sldId id="1307" r:id="rId19"/>
    <p:sldId id="1308" r:id="rId20"/>
    <p:sldId id="1309" r:id="rId21"/>
    <p:sldId id="1310" r:id="rId22"/>
    <p:sldId id="1311" r:id="rId23"/>
    <p:sldId id="1314" r:id="rId24"/>
    <p:sldId id="1315" r:id="rId25"/>
    <p:sldId id="1316" r:id="rId26"/>
    <p:sldId id="279" r:id="rId27"/>
  </p:sldIdLst>
  <p:sldSz cx="12192000" cy="6858000"/>
  <p:notesSz cx="12192000" cy="6858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7033"/>
    <a:srgbClr val="69C9B9"/>
    <a:srgbClr val="81CA4A"/>
    <a:srgbClr val="66FFFF"/>
    <a:srgbClr val="00823B"/>
    <a:srgbClr val="FF3300"/>
    <a:srgbClr val="F2F2F2"/>
    <a:srgbClr val="6600CC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44" autoAdjust="0"/>
    <p:restoredTop sz="96357" autoAdjust="0"/>
  </p:normalViewPr>
  <p:slideViewPr>
    <p:cSldViewPr>
      <p:cViewPr varScale="1">
        <p:scale>
          <a:sx n="64" d="100"/>
          <a:sy n="64" d="100"/>
        </p:scale>
        <p:origin x="124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6871B0-FF58-4BF6-B1C6-FC9C733140F8}" type="doc">
      <dgm:prSet loTypeId="urn:microsoft.com/office/officeart/2005/8/layout/vList4" loCatId="pictur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CO"/>
        </a:p>
      </dgm:t>
    </dgm:pt>
    <dgm:pt modelId="{1C1C0693-59BB-4B37-9BAC-952CDD48B9C8}">
      <dgm:prSet phldrT="[Texto]" custT="1"/>
      <dgm:spPr/>
      <dgm:t>
        <a:bodyPr/>
        <a:lstStyle/>
        <a:p>
          <a:pPr>
            <a:buAutoNum type="arabicPeriod"/>
          </a:pPr>
          <a:r>
            <a:rPr lang="es-CO" sz="2000" b="0" i="0" u="none" strike="noStrike" baseline="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rPr>
            <a:t>Apertura del Centro de Orientación al Ciudadano (CDO)</a:t>
          </a:r>
          <a:endParaRPr lang="es-CO" sz="2000" b="0" dirty="0">
            <a:solidFill>
              <a:schemeClr val="tx1">
                <a:lumMod val="65000"/>
                <a:lumOff val="35000"/>
              </a:schemeClr>
            </a:solidFill>
            <a:latin typeface="Century Gothic" panose="020B0502020202020204" pitchFamily="34" charset="0"/>
          </a:endParaRPr>
        </a:p>
      </dgm:t>
    </dgm:pt>
    <dgm:pt modelId="{D53A75FB-0B60-42A9-80DC-94602EBEF638}" type="parTrans" cxnId="{FB7A6330-A5A1-4416-B648-822A17DBD4FD}">
      <dgm:prSet/>
      <dgm:spPr/>
      <dgm:t>
        <a:bodyPr/>
        <a:lstStyle/>
        <a:p>
          <a:endParaRPr lang="es-CO" sz="1400" b="0">
            <a:solidFill>
              <a:schemeClr val="tx1">
                <a:lumMod val="65000"/>
                <a:lumOff val="35000"/>
              </a:schemeClr>
            </a:solidFill>
            <a:latin typeface="Century Gothic" panose="020B0502020202020204" pitchFamily="34" charset="0"/>
          </a:endParaRPr>
        </a:p>
      </dgm:t>
    </dgm:pt>
    <dgm:pt modelId="{803BE997-0EF4-4A63-A09E-2B62994A47FD}" type="sibTrans" cxnId="{FB7A6330-A5A1-4416-B648-822A17DBD4FD}">
      <dgm:prSet/>
      <dgm:spPr/>
      <dgm:t>
        <a:bodyPr/>
        <a:lstStyle/>
        <a:p>
          <a:endParaRPr lang="es-CO" sz="1400" b="0">
            <a:solidFill>
              <a:schemeClr val="tx1">
                <a:lumMod val="65000"/>
                <a:lumOff val="35000"/>
              </a:schemeClr>
            </a:solidFill>
            <a:latin typeface="Century Gothic" panose="020B0502020202020204" pitchFamily="34" charset="0"/>
          </a:endParaRPr>
        </a:p>
      </dgm:t>
    </dgm:pt>
    <dgm:pt modelId="{284EB8C4-5D73-4886-A146-925F9C8BF019}">
      <dgm:prSet phldrT="[Texto]" custT="1"/>
      <dgm:spPr/>
      <dgm:t>
        <a:bodyPr/>
        <a:lstStyle/>
        <a:p>
          <a:r>
            <a:rPr lang="es-CO" sz="2000" b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rPr>
            <a:t>Asignación de recursos permanentes de regalías para monitoreo y seguimiento del licenciamiento ambiental (Reforma al SNR)</a:t>
          </a:r>
          <a:endParaRPr lang="es-CO" sz="2000" b="0" dirty="0">
            <a:solidFill>
              <a:schemeClr val="tx1">
                <a:lumMod val="65000"/>
                <a:lumOff val="35000"/>
              </a:schemeClr>
            </a:solidFill>
            <a:latin typeface="Century Gothic" panose="020B0502020202020204" pitchFamily="34" charset="0"/>
          </a:endParaRPr>
        </a:p>
      </dgm:t>
    </dgm:pt>
    <dgm:pt modelId="{ACE07A74-958B-4DC4-B14B-2E485A4FEC93}" type="parTrans" cxnId="{31B14DED-9116-4E07-B69D-0D1799439507}">
      <dgm:prSet/>
      <dgm:spPr/>
      <dgm:t>
        <a:bodyPr/>
        <a:lstStyle/>
        <a:p>
          <a:endParaRPr lang="es-CO" sz="1400" b="0">
            <a:solidFill>
              <a:schemeClr val="tx1">
                <a:lumMod val="65000"/>
                <a:lumOff val="35000"/>
              </a:schemeClr>
            </a:solidFill>
            <a:latin typeface="Century Gothic" panose="020B0502020202020204" pitchFamily="34" charset="0"/>
          </a:endParaRPr>
        </a:p>
      </dgm:t>
    </dgm:pt>
    <dgm:pt modelId="{B1304D4A-978A-4B14-9AB5-2A31EDAE76BD}" type="sibTrans" cxnId="{31B14DED-9116-4E07-B69D-0D1799439507}">
      <dgm:prSet/>
      <dgm:spPr/>
      <dgm:t>
        <a:bodyPr/>
        <a:lstStyle/>
        <a:p>
          <a:endParaRPr lang="es-CO" sz="1400" b="0">
            <a:solidFill>
              <a:schemeClr val="tx1">
                <a:lumMod val="65000"/>
                <a:lumOff val="35000"/>
              </a:schemeClr>
            </a:solidFill>
            <a:latin typeface="Century Gothic" panose="020B0502020202020204" pitchFamily="34" charset="0"/>
          </a:endParaRPr>
        </a:p>
      </dgm:t>
    </dgm:pt>
    <dgm:pt modelId="{E7B2F0C1-28DB-4242-8586-8C67048720F3}">
      <dgm:prSet phldrT="[Texto]" custT="1"/>
      <dgm:spPr/>
      <dgm:t>
        <a:bodyPr/>
        <a:lstStyle/>
        <a:p>
          <a:r>
            <a:rPr lang="es-CO" sz="2000" b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rPr>
            <a:t>Lanzamiento y puesta en marcha del aplicativo para control y vigilancia de extracción ilícita de minerales</a:t>
          </a:r>
          <a:endParaRPr lang="es-CO" sz="2000" b="0" dirty="0">
            <a:solidFill>
              <a:schemeClr val="tx1">
                <a:lumMod val="65000"/>
                <a:lumOff val="35000"/>
              </a:schemeClr>
            </a:solidFill>
            <a:latin typeface="Century Gothic" panose="020B0502020202020204" pitchFamily="34" charset="0"/>
          </a:endParaRPr>
        </a:p>
      </dgm:t>
    </dgm:pt>
    <dgm:pt modelId="{B7F560DE-9180-43FF-BECE-B163F8E2E500}" type="parTrans" cxnId="{4767643C-66D9-4B2B-AD8A-665276FF17E4}">
      <dgm:prSet/>
      <dgm:spPr/>
      <dgm:t>
        <a:bodyPr/>
        <a:lstStyle/>
        <a:p>
          <a:endParaRPr lang="es-CO" sz="1400" b="0">
            <a:solidFill>
              <a:schemeClr val="tx1">
                <a:lumMod val="65000"/>
                <a:lumOff val="35000"/>
              </a:schemeClr>
            </a:solidFill>
            <a:latin typeface="Century Gothic" panose="020B0502020202020204" pitchFamily="34" charset="0"/>
          </a:endParaRPr>
        </a:p>
      </dgm:t>
    </dgm:pt>
    <dgm:pt modelId="{2047E495-7B0A-413B-B2F7-37EEC1C6331F}" type="sibTrans" cxnId="{4767643C-66D9-4B2B-AD8A-665276FF17E4}">
      <dgm:prSet/>
      <dgm:spPr/>
      <dgm:t>
        <a:bodyPr/>
        <a:lstStyle/>
        <a:p>
          <a:endParaRPr lang="es-CO" sz="1400" b="0">
            <a:solidFill>
              <a:schemeClr val="tx1">
                <a:lumMod val="65000"/>
                <a:lumOff val="35000"/>
              </a:schemeClr>
            </a:solidFill>
            <a:latin typeface="Century Gothic" panose="020B0502020202020204" pitchFamily="34" charset="0"/>
          </a:endParaRPr>
        </a:p>
      </dgm:t>
    </dgm:pt>
    <dgm:pt modelId="{EDDE363B-655C-4885-90D9-30AF9DF363D5}">
      <dgm:prSet phldrT="[Texto]" custT="1"/>
      <dgm:spPr/>
      <dgm:t>
        <a:bodyPr/>
        <a:lstStyle/>
        <a:p>
          <a:pPr>
            <a:buAutoNum type="arabicPeriod"/>
          </a:pPr>
          <a:r>
            <a:rPr lang="es-CO" sz="2000" b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rPr>
            <a:t>Lanzamiento de la Guía de Medicamentos Vencidos</a:t>
          </a:r>
          <a:endParaRPr lang="es-CO" sz="2000" b="0" dirty="0">
            <a:solidFill>
              <a:schemeClr val="tx1">
                <a:lumMod val="65000"/>
                <a:lumOff val="35000"/>
              </a:schemeClr>
            </a:solidFill>
            <a:latin typeface="Century Gothic" panose="020B0502020202020204" pitchFamily="34" charset="0"/>
          </a:endParaRPr>
        </a:p>
      </dgm:t>
    </dgm:pt>
    <dgm:pt modelId="{2663C67F-6082-4598-B331-399FAF82F3B3}" type="parTrans" cxnId="{B4E0313B-885B-43F3-BF5F-9169E4B26846}">
      <dgm:prSet/>
      <dgm:spPr/>
      <dgm:t>
        <a:bodyPr/>
        <a:lstStyle/>
        <a:p>
          <a:endParaRPr lang="es-CO" sz="1400" b="0">
            <a:solidFill>
              <a:schemeClr val="tx1">
                <a:lumMod val="65000"/>
                <a:lumOff val="35000"/>
              </a:schemeClr>
            </a:solidFill>
            <a:latin typeface="Century Gothic" panose="020B0502020202020204" pitchFamily="34" charset="0"/>
          </a:endParaRPr>
        </a:p>
      </dgm:t>
    </dgm:pt>
    <dgm:pt modelId="{61B05372-A49E-44CF-8FDE-036F58D6FB19}" type="sibTrans" cxnId="{B4E0313B-885B-43F3-BF5F-9169E4B26846}">
      <dgm:prSet/>
      <dgm:spPr/>
      <dgm:t>
        <a:bodyPr/>
        <a:lstStyle/>
        <a:p>
          <a:endParaRPr lang="es-CO" sz="1400" b="0">
            <a:solidFill>
              <a:schemeClr val="tx1">
                <a:lumMod val="65000"/>
                <a:lumOff val="35000"/>
              </a:schemeClr>
            </a:solidFill>
            <a:latin typeface="Century Gothic" panose="020B0502020202020204" pitchFamily="34" charset="0"/>
          </a:endParaRPr>
        </a:p>
      </dgm:t>
    </dgm:pt>
    <dgm:pt modelId="{D03B88F2-035E-40DC-BDFF-F8C9D7CBD642}">
      <dgm:prSet phldrT="[Texto]" custT="1"/>
      <dgm:spPr/>
      <dgm:t>
        <a:bodyPr/>
        <a:lstStyle/>
        <a:p>
          <a:pPr>
            <a:buAutoNum type="arabicPeriod"/>
          </a:pPr>
          <a:r>
            <a:rPr lang="es-CO" sz="2000" b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rPr>
            <a:t>Automatización de aprobación de vistos buenos para importación de vehículos y motocicletas.</a:t>
          </a:r>
          <a:endParaRPr lang="es-CO" sz="2000" b="0" dirty="0">
            <a:solidFill>
              <a:schemeClr val="tx1">
                <a:lumMod val="65000"/>
                <a:lumOff val="35000"/>
              </a:schemeClr>
            </a:solidFill>
            <a:latin typeface="Century Gothic" panose="020B0502020202020204" pitchFamily="34" charset="0"/>
          </a:endParaRPr>
        </a:p>
      </dgm:t>
    </dgm:pt>
    <dgm:pt modelId="{36674F9E-937A-4C6E-9D14-D6A1963C1F17}" type="parTrans" cxnId="{C87B2BCC-781F-430F-BA72-D9C315861542}">
      <dgm:prSet/>
      <dgm:spPr/>
      <dgm:t>
        <a:bodyPr/>
        <a:lstStyle/>
        <a:p>
          <a:endParaRPr lang="es-CO" sz="1400" b="0">
            <a:solidFill>
              <a:schemeClr val="tx1">
                <a:lumMod val="65000"/>
                <a:lumOff val="35000"/>
              </a:schemeClr>
            </a:solidFill>
            <a:latin typeface="Century Gothic" panose="020B0502020202020204" pitchFamily="34" charset="0"/>
          </a:endParaRPr>
        </a:p>
      </dgm:t>
    </dgm:pt>
    <dgm:pt modelId="{8F396E4A-3EEE-4CDC-9DAD-082DA6E7A840}" type="sibTrans" cxnId="{C87B2BCC-781F-430F-BA72-D9C315861542}">
      <dgm:prSet/>
      <dgm:spPr/>
      <dgm:t>
        <a:bodyPr/>
        <a:lstStyle/>
        <a:p>
          <a:endParaRPr lang="es-CO" sz="1400" b="0">
            <a:solidFill>
              <a:schemeClr val="tx1">
                <a:lumMod val="65000"/>
                <a:lumOff val="35000"/>
              </a:schemeClr>
            </a:solidFill>
            <a:latin typeface="Century Gothic" panose="020B0502020202020204" pitchFamily="34" charset="0"/>
          </a:endParaRPr>
        </a:p>
      </dgm:t>
    </dgm:pt>
    <dgm:pt modelId="{D96310AB-918F-46A8-B324-E8A14418E9B5}" type="pres">
      <dgm:prSet presAssocID="{B36871B0-FF58-4BF6-B1C6-FC9C733140F8}" presName="linear" presStyleCnt="0">
        <dgm:presLayoutVars>
          <dgm:dir/>
          <dgm:resizeHandles val="exact"/>
        </dgm:presLayoutVars>
      </dgm:prSet>
      <dgm:spPr/>
    </dgm:pt>
    <dgm:pt modelId="{892117D2-0A95-471C-B7D7-1FFD657C8A38}" type="pres">
      <dgm:prSet presAssocID="{1C1C0693-59BB-4B37-9BAC-952CDD48B9C8}" presName="comp" presStyleCnt="0"/>
      <dgm:spPr/>
    </dgm:pt>
    <dgm:pt modelId="{9083047D-3085-42F6-971C-009010B1EF25}" type="pres">
      <dgm:prSet presAssocID="{1C1C0693-59BB-4B37-9BAC-952CDD48B9C8}" presName="box" presStyleLbl="node1" presStyleIdx="0" presStyleCnt="5"/>
      <dgm:spPr/>
    </dgm:pt>
    <dgm:pt modelId="{044AEBA2-D9C7-41A6-9502-D92D03EBF6BA}" type="pres">
      <dgm:prSet presAssocID="{1C1C0693-59BB-4B37-9BAC-952CDD48B9C8}" presName="img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551B5142-D007-4D03-AEF3-F568C44CC78D}" type="pres">
      <dgm:prSet presAssocID="{1C1C0693-59BB-4B37-9BAC-952CDD48B9C8}" presName="text" presStyleLbl="node1" presStyleIdx="0" presStyleCnt="5">
        <dgm:presLayoutVars>
          <dgm:bulletEnabled val="1"/>
        </dgm:presLayoutVars>
      </dgm:prSet>
      <dgm:spPr/>
    </dgm:pt>
    <dgm:pt modelId="{0B6303E3-66D6-4BF4-B654-295EE37F0EAD}" type="pres">
      <dgm:prSet presAssocID="{803BE997-0EF4-4A63-A09E-2B62994A47FD}" presName="spacer" presStyleCnt="0"/>
      <dgm:spPr/>
    </dgm:pt>
    <dgm:pt modelId="{6CF858BD-5110-4670-AA63-4F1479C7BF76}" type="pres">
      <dgm:prSet presAssocID="{284EB8C4-5D73-4886-A146-925F9C8BF019}" presName="comp" presStyleCnt="0"/>
      <dgm:spPr/>
    </dgm:pt>
    <dgm:pt modelId="{AB11ECC5-F14D-4D10-B0E4-1FE577157A9C}" type="pres">
      <dgm:prSet presAssocID="{284EB8C4-5D73-4886-A146-925F9C8BF019}" presName="box" presStyleLbl="node1" presStyleIdx="1" presStyleCnt="5"/>
      <dgm:spPr/>
    </dgm:pt>
    <dgm:pt modelId="{8609CF82-CD20-4C8A-944C-A50064B89D4E}" type="pres">
      <dgm:prSet presAssocID="{284EB8C4-5D73-4886-A146-925F9C8BF019}" presName="img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F61F8AF4-E5EF-4B8E-A615-CFF43E442AF5}" type="pres">
      <dgm:prSet presAssocID="{284EB8C4-5D73-4886-A146-925F9C8BF019}" presName="text" presStyleLbl="node1" presStyleIdx="1" presStyleCnt="5">
        <dgm:presLayoutVars>
          <dgm:bulletEnabled val="1"/>
        </dgm:presLayoutVars>
      </dgm:prSet>
      <dgm:spPr/>
    </dgm:pt>
    <dgm:pt modelId="{620DC6E1-F9DE-4345-86DD-BDC97078E4A7}" type="pres">
      <dgm:prSet presAssocID="{B1304D4A-978A-4B14-9AB5-2A31EDAE76BD}" presName="spacer" presStyleCnt="0"/>
      <dgm:spPr/>
    </dgm:pt>
    <dgm:pt modelId="{DA68EEE1-4316-4710-82E8-AA4E5DE2937C}" type="pres">
      <dgm:prSet presAssocID="{E7B2F0C1-28DB-4242-8586-8C67048720F3}" presName="comp" presStyleCnt="0"/>
      <dgm:spPr/>
    </dgm:pt>
    <dgm:pt modelId="{CE8ABDFB-AA6A-4BFD-9F01-1D1D419D42AA}" type="pres">
      <dgm:prSet presAssocID="{E7B2F0C1-28DB-4242-8586-8C67048720F3}" presName="box" presStyleLbl="node1" presStyleIdx="2" presStyleCnt="5"/>
      <dgm:spPr/>
    </dgm:pt>
    <dgm:pt modelId="{D1965081-DADB-4E32-9CF7-5C8FEC31C391}" type="pres">
      <dgm:prSet presAssocID="{E7B2F0C1-28DB-4242-8586-8C67048720F3}" presName="img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079DC23B-ACD6-4294-8EFF-7AD17E1D708F}" type="pres">
      <dgm:prSet presAssocID="{E7B2F0C1-28DB-4242-8586-8C67048720F3}" presName="text" presStyleLbl="node1" presStyleIdx="2" presStyleCnt="5">
        <dgm:presLayoutVars>
          <dgm:bulletEnabled val="1"/>
        </dgm:presLayoutVars>
      </dgm:prSet>
      <dgm:spPr/>
    </dgm:pt>
    <dgm:pt modelId="{C39370ED-56F6-4F54-8E88-5867AD18BDAC}" type="pres">
      <dgm:prSet presAssocID="{2047E495-7B0A-413B-B2F7-37EEC1C6331F}" presName="spacer" presStyleCnt="0"/>
      <dgm:spPr/>
    </dgm:pt>
    <dgm:pt modelId="{3F67CFAF-1AC3-485E-97B8-607A0A78F665}" type="pres">
      <dgm:prSet presAssocID="{EDDE363B-655C-4885-90D9-30AF9DF363D5}" presName="comp" presStyleCnt="0"/>
      <dgm:spPr/>
    </dgm:pt>
    <dgm:pt modelId="{E6705F85-7A92-4A01-8E45-766F25382CA1}" type="pres">
      <dgm:prSet presAssocID="{EDDE363B-655C-4885-90D9-30AF9DF363D5}" presName="box" presStyleLbl="node1" presStyleIdx="3" presStyleCnt="5"/>
      <dgm:spPr/>
    </dgm:pt>
    <dgm:pt modelId="{1B1369FF-3FB2-4C74-AFB7-54D005196B6E}" type="pres">
      <dgm:prSet presAssocID="{EDDE363B-655C-4885-90D9-30AF9DF363D5}" presName="img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AD06D0A2-7CFE-4DD6-BB47-89BEEAC06A18}" type="pres">
      <dgm:prSet presAssocID="{EDDE363B-655C-4885-90D9-30AF9DF363D5}" presName="text" presStyleLbl="node1" presStyleIdx="3" presStyleCnt="5">
        <dgm:presLayoutVars>
          <dgm:bulletEnabled val="1"/>
        </dgm:presLayoutVars>
      </dgm:prSet>
      <dgm:spPr/>
    </dgm:pt>
    <dgm:pt modelId="{EA89A514-5925-4FFF-B6C8-6AD87B361E9F}" type="pres">
      <dgm:prSet presAssocID="{61B05372-A49E-44CF-8FDE-036F58D6FB19}" presName="spacer" presStyleCnt="0"/>
      <dgm:spPr/>
    </dgm:pt>
    <dgm:pt modelId="{00670A1E-CEF4-47B6-8145-4C6ABE602A0C}" type="pres">
      <dgm:prSet presAssocID="{D03B88F2-035E-40DC-BDFF-F8C9D7CBD642}" presName="comp" presStyleCnt="0"/>
      <dgm:spPr/>
    </dgm:pt>
    <dgm:pt modelId="{1A11144C-8E57-44F4-A192-581974BD9690}" type="pres">
      <dgm:prSet presAssocID="{D03B88F2-035E-40DC-BDFF-F8C9D7CBD642}" presName="box" presStyleLbl="node1" presStyleIdx="4" presStyleCnt="5"/>
      <dgm:spPr/>
    </dgm:pt>
    <dgm:pt modelId="{14A32BF7-6856-4E04-A07D-98E20B695E92}" type="pres">
      <dgm:prSet presAssocID="{D03B88F2-035E-40DC-BDFF-F8C9D7CBD642}" presName="img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8C8AB1BA-76DF-4150-A116-F061BEF86C56}" type="pres">
      <dgm:prSet presAssocID="{D03B88F2-035E-40DC-BDFF-F8C9D7CBD642}" presName="text" presStyleLbl="node1" presStyleIdx="4" presStyleCnt="5">
        <dgm:presLayoutVars>
          <dgm:bulletEnabled val="1"/>
        </dgm:presLayoutVars>
      </dgm:prSet>
      <dgm:spPr/>
    </dgm:pt>
  </dgm:ptLst>
  <dgm:cxnLst>
    <dgm:cxn modelId="{BC205E20-211E-48EF-876C-38DDBDDA5279}" type="presOf" srcId="{EDDE363B-655C-4885-90D9-30AF9DF363D5}" destId="{E6705F85-7A92-4A01-8E45-766F25382CA1}" srcOrd="0" destOrd="0" presId="urn:microsoft.com/office/officeart/2005/8/layout/vList4"/>
    <dgm:cxn modelId="{70B00D2F-DF07-4436-A001-D988850FD848}" type="presOf" srcId="{D03B88F2-035E-40DC-BDFF-F8C9D7CBD642}" destId="{1A11144C-8E57-44F4-A192-581974BD9690}" srcOrd="0" destOrd="0" presId="urn:microsoft.com/office/officeart/2005/8/layout/vList4"/>
    <dgm:cxn modelId="{FB7A6330-A5A1-4416-B648-822A17DBD4FD}" srcId="{B36871B0-FF58-4BF6-B1C6-FC9C733140F8}" destId="{1C1C0693-59BB-4B37-9BAC-952CDD48B9C8}" srcOrd="0" destOrd="0" parTransId="{D53A75FB-0B60-42A9-80DC-94602EBEF638}" sibTransId="{803BE997-0EF4-4A63-A09E-2B62994A47FD}"/>
    <dgm:cxn modelId="{B4E0313B-885B-43F3-BF5F-9169E4B26846}" srcId="{B36871B0-FF58-4BF6-B1C6-FC9C733140F8}" destId="{EDDE363B-655C-4885-90D9-30AF9DF363D5}" srcOrd="3" destOrd="0" parTransId="{2663C67F-6082-4598-B331-399FAF82F3B3}" sibTransId="{61B05372-A49E-44CF-8FDE-036F58D6FB19}"/>
    <dgm:cxn modelId="{4767643C-66D9-4B2B-AD8A-665276FF17E4}" srcId="{B36871B0-FF58-4BF6-B1C6-FC9C733140F8}" destId="{E7B2F0C1-28DB-4242-8586-8C67048720F3}" srcOrd="2" destOrd="0" parTransId="{B7F560DE-9180-43FF-BECE-B163F8E2E500}" sibTransId="{2047E495-7B0A-413B-B2F7-37EEC1C6331F}"/>
    <dgm:cxn modelId="{099D7A3C-F274-4FCE-AD1F-A4A9751D794A}" type="presOf" srcId="{1C1C0693-59BB-4B37-9BAC-952CDD48B9C8}" destId="{551B5142-D007-4D03-AEF3-F568C44CC78D}" srcOrd="1" destOrd="0" presId="urn:microsoft.com/office/officeart/2005/8/layout/vList4"/>
    <dgm:cxn modelId="{6D21D361-237C-4D83-9FD0-102D457DFD2E}" type="presOf" srcId="{D03B88F2-035E-40DC-BDFF-F8C9D7CBD642}" destId="{8C8AB1BA-76DF-4150-A116-F061BEF86C56}" srcOrd="1" destOrd="0" presId="urn:microsoft.com/office/officeart/2005/8/layout/vList4"/>
    <dgm:cxn modelId="{FF2F9D72-B303-4281-803D-06B102FF45FB}" type="presOf" srcId="{B36871B0-FF58-4BF6-B1C6-FC9C733140F8}" destId="{D96310AB-918F-46A8-B324-E8A14418E9B5}" srcOrd="0" destOrd="0" presId="urn:microsoft.com/office/officeart/2005/8/layout/vList4"/>
    <dgm:cxn modelId="{D0DE4379-8515-40B5-83C3-46F71F755B93}" type="presOf" srcId="{284EB8C4-5D73-4886-A146-925F9C8BF019}" destId="{AB11ECC5-F14D-4D10-B0E4-1FE577157A9C}" srcOrd="0" destOrd="0" presId="urn:microsoft.com/office/officeart/2005/8/layout/vList4"/>
    <dgm:cxn modelId="{F16FFAA6-8A01-4353-A1B3-E2097184FF85}" type="presOf" srcId="{284EB8C4-5D73-4886-A146-925F9C8BF019}" destId="{F61F8AF4-E5EF-4B8E-A615-CFF43E442AF5}" srcOrd="1" destOrd="0" presId="urn:microsoft.com/office/officeart/2005/8/layout/vList4"/>
    <dgm:cxn modelId="{5A1A16C6-570E-4D5E-9B84-AA41EB3A0CB4}" type="presOf" srcId="{E7B2F0C1-28DB-4242-8586-8C67048720F3}" destId="{079DC23B-ACD6-4294-8EFF-7AD17E1D708F}" srcOrd="1" destOrd="0" presId="urn:microsoft.com/office/officeart/2005/8/layout/vList4"/>
    <dgm:cxn modelId="{5EB878C6-82E2-494A-90A3-5862963CE023}" type="presOf" srcId="{1C1C0693-59BB-4B37-9BAC-952CDD48B9C8}" destId="{9083047D-3085-42F6-971C-009010B1EF25}" srcOrd="0" destOrd="0" presId="urn:microsoft.com/office/officeart/2005/8/layout/vList4"/>
    <dgm:cxn modelId="{C87B2BCC-781F-430F-BA72-D9C315861542}" srcId="{B36871B0-FF58-4BF6-B1C6-FC9C733140F8}" destId="{D03B88F2-035E-40DC-BDFF-F8C9D7CBD642}" srcOrd="4" destOrd="0" parTransId="{36674F9E-937A-4C6E-9D14-D6A1963C1F17}" sibTransId="{8F396E4A-3EEE-4CDC-9DAD-082DA6E7A840}"/>
    <dgm:cxn modelId="{63B391E0-3E7F-47BB-B525-15AF325F5D49}" type="presOf" srcId="{EDDE363B-655C-4885-90D9-30AF9DF363D5}" destId="{AD06D0A2-7CFE-4DD6-BB47-89BEEAC06A18}" srcOrd="1" destOrd="0" presId="urn:microsoft.com/office/officeart/2005/8/layout/vList4"/>
    <dgm:cxn modelId="{31B14DED-9116-4E07-B69D-0D1799439507}" srcId="{B36871B0-FF58-4BF6-B1C6-FC9C733140F8}" destId="{284EB8C4-5D73-4886-A146-925F9C8BF019}" srcOrd="1" destOrd="0" parTransId="{ACE07A74-958B-4DC4-B14B-2E485A4FEC93}" sibTransId="{B1304D4A-978A-4B14-9AB5-2A31EDAE76BD}"/>
    <dgm:cxn modelId="{EE4641F1-399B-4AB6-BBD0-630946428489}" type="presOf" srcId="{E7B2F0C1-28DB-4242-8586-8C67048720F3}" destId="{CE8ABDFB-AA6A-4BFD-9F01-1D1D419D42AA}" srcOrd="0" destOrd="0" presId="urn:microsoft.com/office/officeart/2005/8/layout/vList4"/>
    <dgm:cxn modelId="{31110401-5DAC-4467-912F-CC7B4EDF91BD}" type="presParOf" srcId="{D96310AB-918F-46A8-B324-E8A14418E9B5}" destId="{892117D2-0A95-471C-B7D7-1FFD657C8A38}" srcOrd="0" destOrd="0" presId="urn:microsoft.com/office/officeart/2005/8/layout/vList4"/>
    <dgm:cxn modelId="{D024CC87-A9D2-4A39-AE92-1C64F92F0E6C}" type="presParOf" srcId="{892117D2-0A95-471C-B7D7-1FFD657C8A38}" destId="{9083047D-3085-42F6-971C-009010B1EF25}" srcOrd="0" destOrd="0" presId="urn:microsoft.com/office/officeart/2005/8/layout/vList4"/>
    <dgm:cxn modelId="{06D9A55B-425E-4F78-BC3E-77F97A05A989}" type="presParOf" srcId="{892117D2-0A95-471C-B7D7-1FFD657C8A38}" destId="{044AEBA2-D9C7-41A6-9502-D92D03EBF6BA}" srcOrd="1" destOrd="0" presId="urn:microsoft.com/office/officeart/2005/8/layout/vList4"/>
    <dgm:cxn modelId="{9DB797B3-FA4F-406B-82A7-E8CCBBB94330}" type="presParOf" srcId="{892117D2-0A95-471C-B7D7-1FFD657C8A38}" destId="{551B5142-D007-4D03-AEF3-F568C44CC78D}" srcOrd="2" destOrd="0" presId="urn:microsoft.com/office/officeart/2005/8/layout/vList4"/>
    <dgm:cxn modelId="{D00AF90D-E857-4052-8BC1-D6F334536706}" type="presParOf" srcId="{D96310AB-918F-46A8-B324-E8A14418E9B5}" destId="{0B6303E3-66D6-4BF4-B654-295EE37F0EAD}" srcOrd="1" destOrd="0" presId="urn:microsoft.com/office/officeart/2005/8/layout/vList4"/>
    <dgm:cxn modelId="{16F4E81D-CDA6-466D-9E60-407850AB7B35}" type="presParOf" srcId="{D96310AB-918F-46A8-B324-E8A14418E9B5}" destId="{6CF858BD-5110-4670-AA63-4F1479C7BF76}" srcOrd="2" destOrd="0" presId="urn:microsoft.com/office/officeart/2005/8/layout/vList4"/>
    <dgm:cxn modelId="{AB7926A6-641E-46F2-9708-D3CB70343D4C}" type="presParOf" srcId="{6CF858BD-5110-4670-AA63-4F1479C7BF76}" destId="{AB11ECC5-F14D-4D10-B0E4-1FE577157A9C}" srcOrd="0" destOrd="0" presId="urn:microsoft.com/office/officeart/2005/8/layout/vList4"/>
    <dgm:cxn modelId="{F2848C89-F9D0-4D81-A1F7-EB8DE962CD05}" type="presParOf" srcId="{6CF858BD-5110-4670-AA63-4F1479C7BF76}" destId="{8609CF82-CD20-4C8A-944C-A50064B89D4E}" srcOrd="1" destOrd="0" presId="urn:microsoft.com/office/officeart/2005/8/layout/vList4"/>
    <dgm:cxn modelId="{1BD2BEE6-1EB9-4C74-A222-24EE6F5E7FAF}" type="presParOf" srcId="{6CF858BD-5110-4670-AA63-4F1479C7BF76}" destId="{F61F8AF4-E5EF-4B8E-A615-CFF43E442AF5}" srcOrd="2" destOrd="0" presId="urn:microsoft.com/office/officeart/2005/8/layout/vList4"/>
    <dgm:cxn modelId="{D905FAFB-C7FB-44D1-9F4B-A50EAC0F09F7}" type="presParOf" srcId="{D96310AB-918F-46A8-B324-E8A14418E9B5}" destId="{620DC6E1-F9DE-4345-86DD-BDC97078E4A7}" srcOrd="3" destOrd="0" presId="urn:microsoft.com/office/officeart/2005/8/layout/vList4"/>
    <dgm:cxn modelId="{99EFB507-D0AD-4A8F-B3C7-8D1035F59FCD}" type="presParOf" srcId="{D96310AB-918F-46A8-B324-E8A14418E9B5}" destId="{DA68EEE1-4316-4710-82E8-AA4E5DE2937C}" srcOrd="4" destOrd="0" presId="urn:microsoft.com/office/officeart/2005/8/layout/vList4"/>
    <dgm:cxn modelId="{2F670591-DBEB-4C7E-8B79-BA674B57437A}" type="presParOf" srcId="{DA68EEE1-4316-4710-82E8-AA4E5DE2937C}" destId="{CE8ABDFB-AA6A-4BFD-9F01-1D1D419D42AA}" srcOrd="0" destOrd="0" presId="urn:microsoft.com/office/officeart/2005/8/layout/vList4"/>
    <dgm:cxn modelId="{3E6EE7B1-F061-4286-9DAE-94806E1CEEED}" type="presParOf" srcId="{DA68EEE1-4316-4710-82E8-AA4E5DE2937C}" destId="{D1965081-DADB-4E32-9CF7-5C8FEC31C391}" srcOrd="1" destOrd="0" presId="urn:microsoft.com/office/officeart/2005/8/layout/vList4"/>
    <dgm:cxn modelId="{62E8CF32-3B75-4318-86A3-3DEB2EC0072C}" type="presParOf" srcId="{DA68EEE1-4316-4710-82E8-AA4E5DE2937C}" destId="{079DC23B-ACD6-4294-8EFF-7AD17E1D708F}" srcOrd="2" destOrd="0" presId="urn:microsoft.com/office/officeart/2005/8/layout/vList4"/>
    <dgm:cxn modelId="{1D7CC7DB-9F7C-4E9A-8B3F-E11DA2690ADF}" type="presParOf" srcId="{D96310AB-918F-46A8-B324-E8A14418E9B5}" destId="{C39370ED-56F6-4F54-8E88-5867AD18BDAC}" srcOrd="5" destOrd="0" presId="urn:microsoft.com/office/officeart/2005/8/layout/vList4"/>
    <dgm:cxn modelId="{D8AC1D72-B006-4917-A155-B0689CAB35F5}" type="presParOf" srcId="{D96310AB-918F-46A8-B324-E8A14418E9B5}" destId="{3F67CFAF-1AC3-485E-97B8-607A0A78F665}" srcOrd="6" destOrd="0" presId="urn:microsoft.com/office/officeart/2005/8/layout/vList4"/>
    <dgm:cxn modelId="{88681ABE-71FF-4576-8611-362F8438AF6B}" type="presParOf" srcId="{3F67CFAF-1AC3-485E-97B8-607A0A78F665}" destId="{E6705F85-7A92-4A01-8E45-766F25382CA1}" srcOrd="0" destOrd="0" presId="urn:microsoft.com/office/officeart/2005/8/layout/vList4"/>
    <dgm:cxn modelId="{26644801-6982-45F1-967F-A25E1F047A82}" type="presParOf" srcId="{3F67CFAF-1AC3-485E-97B8-607A0A78F665}" destId="{1B1369FF-3FB2-4C74-AFB7-54D005196B6E}" srcOrd="1" destOrd="0" presId="urn:microsoft.com/office/officeart/2005/8/layout/vList4"/>
    <dgm:cxn modelId="{8E10D43F-AA85-4B58-80BA-F1E0DE6FB737}" type="presParOf" srcId="{3F67CFAF-1AC3-485E-97B8-607A0A78F665}" destId="{AD06D0A2-7CFE-4DD6-BB47-89BEEAC06A18}" srcOrd="2" destOrd="0" presId="urn:microsoft.com/office/officeart/2005/8/layout/vList4"/>
    <dgm:cxn modelId="{243FC010-10F6-4F37-8C56-F64B4A20DC14}" type="presParOf" srcId="{D96310AB-918F-46A8-B324-E8A14418E9B5}" destId="{EA89A514-5925-4FFF-B6C8-6AD87B361E9F}" srcOrd="7" destOrd="0" presId="urn:microsoft.com/office/officeart/2005/8/layout/vList4"/>
    <dgm:cxn modelId="{1692C071-5A3D-4366-8509-D271A96A5349}" type="presParOf" srcId="{D96310AB-918F-46A8-B324-E8A14418E9B5}" destId="{00670A1E-CEF4-47B6-8145-4C6ABE602A0C}" srcOrd="8" destOrd="0" presId="urn:microsoft.com/office/officeart/2005/8/layout/vList4"/>
    <dgm:cxn modelId="{FA84D922-D920-4928-86B3-DB0C1AC64F33}" type="presParOf" srcId="{00670A1E-CEF4-47B6-8145-4C6ABE602A0C}" destId="{1A11144C-8E57-44F4-A192-581974BD9690}" srcOrd="0" destOrd="0" presId="urn:microsoft.com/office/officeart/2005/8/layout/vList4"/>
    <dgm:cxn modelId="{EA46C27C-7895-4C2E-BF44-5D611EF2A218}" type="presParOf" srcId="{00670A1E-CEF4-47B6-8145-4C6ABE602A0C}" destId="{14A32BF7-6856-4E04-A07D-98E20B695E92}" srcOrd="1" destOrd="0" presId="urn:microsoft.com/office/officeart/2005/8/layout/vList4"/>
    <dgm:cxn modelId="{92343EBB-8F58-4253-B114-C2D1B57FF596}" type="presParOf" srcId="{00670A1E-CEF4-47B6-8145-4C6ABE602A0C}" destId="{8C8AB1BA-76DF-4150-A116-F061BEF86C5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83047D-3085-42F6-971C-009010B1EF25}">
      <dsp:nvSpPr>
        <dsp:cNvPr id="0" name=""/>
        <dsp:cNvSpPr/>
      </dsp:nvSpPr>
      <dsp:spPr>
        <a:xfrm>
          <a:off x="0" y="0"/>
          <a:ext cx="11353800" cy="10027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0" i="0" u="none" strike="noStrike" kern="1200" baseline="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rPr>
            <a:t>Apertura del Centro de Orientación al Ciudadano (CDO)</a:t>
          </a:r>
          <a:endParaRPr lang="es-CO" sz="2000" b="0" kern="1200" dirty="0">
            <a:solidFill>
              <a:schemeClr val="tx1">
                <a:lumMod val="65000"/>
                <a:lumOff val="35000"/>
              </a:schemeClr>
            </a:solidFill>
            <a:latin typeface="Century Gothic" panose="020B0502020202020204" pitchFamily="34" charset="0"/>
          </a:endParaRPr>
        </a:p>
      </dsp:txBody>
      <dsp:txXfrm>
        <a:off x="2371037" y="0"/>
        <a:ext cx="8982762" cy="1002770"/>
      </dsp:txXfrm>
    </dsp:sp>
    <dsp:sp modelId="{044AEBA2-D9C7-41A6-9502-D92D03EBF6BA}">
      <dsp:nvSpPr>
        <dsp:cNvPr id="0" name=""/>
        <dsp:cNvSpPr/>
      </dsp:nvSpPr>
      <dsp:spPr>
        <a:xfrm>
          <a:off x="100277" y="100277"/>
          <a:ext cx="2270760" cy="80221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11ECC5-F14D-4D10-B0E4-1FE577157A9C}">
      <dsp:nvSpPr>
        <dsp:cNvPr id="0" name=""/>
        <dsp:cNvSpPr/>
      </dsp:nvSpPr>
      <dsp:spPr>
        <a:xfrm>
          <a:off x="0" y="1103047"/>
          <a:ext cx="11353800" cy="10027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0" kern="120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rPr>
            <a:t>Asignación de recursos permanentes de regalías para monitoreo y seguimiento del licenciamiento ambiental (Reforma al SNR)</a:t>
          </a:r>
          <a:endParaRPr lang="es-CO" sz="2000" b="0" kern="1200" dirty="0">
            <a:solidFill>
              <a:schemeClr val="tx1">
                <a:lumMod val="65000"/>
                <a:lumOff val="35000"/>
              </a:schemeClr>
            </a:solidFill>
            <a:latin typeface="Century Gothic" panose="020B0502020202020204" pitchFamily="34" charset="0"/>
          </a:endParaRPr>
        </a:p>
      </dsp:txBody>
      <dsp:txXfrm>
        <a:off x="2371037" y="1103047"/>
        <a:ext cx="8982762" cy="1002770"/>
      </dsp:txXfrm>
    </dsp:sp>
    <dsp:sp modelId="{8609CF82-CD20-4C8A-944C-A50064B89D4E}">
      <dsp:nvSpPr>
        <dsp:cNvPr id="0" name=""/>
        <dsp:cNvSpPr/>
      </dsp:nvSpPr>
      <dsp:spPr>
        <a:xfrm>
          <a:off x="100277" y="1203325"/>
          <a:ext cx="2270760" cy="80221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8ABDFB-AA6A-4BFD-9F01-1D1D419D42AA}">
      <dsp:nvSpPr>
        <dsp:cNvPr id="0" name=""/>
        <dsp:cNvSpPr/>
      </dsp:nvSpPr>
      <dsp:spPr>
        <a:xfrm>
          <a:off x="0" y="2206095"/>
          <a:ext cx="11353800" cy="10027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0" kern="120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rPr>
            <a:t>Lanzamiento y puesta en marcha del aplicativo para control y vigilancia de extracción ilícita de minerales</a:t>
          </a:r>
          <a:endParaRPr lang="es-CO" sz="2000" b="0" kern="1200" dirty="0">
            <a:solidFill>
              <a:schemeClr val="tx1">
                <a:lumMod val="65000"/>
                <a:lumOff val="35000"/>
              </a:schemeClr>
            </a:solidFill>
            <a:latin typeface="Century Gothic" panose="020B0502020202020204" pitchFamily="34" charset="0"/>
          </a:endParaRPr>
        </a:p>
      </dsp:txBody>
      <dsp:txXfrm>
        <a:off x="2371037" y="2206095"/>
        <a:ext cx="8982762" cy="1002770"/>
      </dsp:txXfrm>
    </dsp:sp>
    <dsp:sp modelId="{D1965081-DADB-4E32-9CF7-5C8FEC31C391}">
      <dsp:nvSpPr>
        <dsp:cNvPr id="0" name=""/>
        <dsp:cNvSpPr/>
      </dsp:nvSpPr>
      <dsp:spPr>
        <a:xfrm>
          <a:off x="100277" y="2306373"/>
          <a:ext cx="2270760" cy="80221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705F85-7A92-4A01-8E45-766F25382CA1}">
      <dsp:nvSpPr>
        <dsp:cNvPr id="0" name=""/>
        <dsp:cNvSpPr/>
      </dsp:nvSpPr>
      <dsp:spPr>
        <a:xfrm>
          <a:off x="0" y="3309143"/>
          <a:ext cx="11353800" cy="10027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0" kern="120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rPr>
            <a:t>Lanzamiento de la Guía de Medicamentos Vencidos</a:t>
          </a:r>
          <a:endParaRPr lang="es-CO" sz="2000" b="0" kern="1200" dirty="0">
            <a:solidFill>
              <a:schemeClr val="tx1">
                <a:lumMod val="65000"/>
                <a:lumOff val="35000"/>
              </a:schemeClr>
            </a:solidFill>
            <a:latin typeface="Century Gothic" panose="020B0502020202020204" pitchFamily="34" charset="0"/>
          </a:endParaRPr>
        </a:p>
      </dsp:txBody>
      <dsp:txXfrm>
        <a:off x="2371037" y="3309143"/>
        <a:ext cx="8982762" cy="1002770"/>
      </dsp:txXfrm>
    </dsp:sp>
    <dsp:sp modelId="{1B1369FF-3FB2-4C74-AFB7-54D005196B6E}">
      <dsp:nvSpPr>
        <dsp:cNvPr id="0" name=""/>
        <dsp:cNvSpPr/>
      </dsp:nvSpPr>
      <dsp:spPr>
        <a:xfrm>
          <a:off x="100277" y="3409421"/>
          <a:ext cx="2270760" cy="80221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11144C-8E57-44F4-A192-581974BD9690}">
      <dsp:nvSpPr>
        <dsp:cNvPr id="0" name=""/>
        <dsp:cNvSpPr/>
      </dsp:nvSpPr>
      <dsp:spPr>
        <a:xfrm>
          <a:off x="0" y="4412191"/>
          <a:ext cx="11353800" cy="10027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0" kern="120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rPr>
            <a:t>Automatización de aprobación de vistos buenos para importación de vehículos y motocicletas.</a:t>
          </a:r>
          <a:endParaRPr lang="es-CO" sz="2000" b="0" kern="1200" dirty="0">
            <a:solidFill>
              <a:schemeClr val="tx1">
                <a:lumMod val="65000"/>
                <a:lumOff val="35000"/>
              </a:schemeClr>
            </a:solidFill>
            <a:latin typeface="Century Gothic" panose="020B0502020202020204" pitchFamily="34" charset="0"/>
          </a:endParaRPr>
        </a:p>
      </dsp:txBody>
      <dsp:txXfrm>
        <a:off x="2371037" y="4412191"/>
        <a:ext cx="8982762" cy="1002770"/>
      </dsp:txXfrm>
    </dsp:sp>
    <dsp:sp modelId="{14A32BF7-6856-4E04-A07D-98E20B695E92}">
      <dsp:nvSpPr>
        <dsp:cNvPr id="0" name=""/>
        <dsp:cNvSpPr/>
      </dsp:nvSpPr>
      <dsp:spPr>
        <a:xfrm>
          <a:off x="100277" y="4512469"/>
          <a:ext cx="2270760" cy="80221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6BC9F-CBB3-4307-B526-6E15E0E1B214}" type="datetimeFigureOut">
              <a:rPr lang="es-CO" smtClean="0"/>
              <a:t>25/11/2020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2765C-EB73-4220-96CD-81F8D3C8E43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86265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2765C-EB73-4220-96CD-81F8D3C8E438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54673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2765C-EB73-4220-96CD-81F8D3C8E438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3736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2765C-EB73-4220-96CD-81F8D3C8E438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25740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2765C-EB73-4220-96CD-81F8D3C8E438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31230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2765C-EB73-4220-96CD-81F8D3C8E438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230104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2765C-EB73-4220-96CD-81F8D3C8E438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144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2765C-EB73-4220-96CD-81F8D3C8E438}" type="slidenum">
              <a:rPr lang="es-CO" smtClean="0"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2913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2765C-EB73-4220-96CD-81F8D3C8E438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6513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2765C-EB73-4220-96CD-81F8D3C8E438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68066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2765C-EB73-4220-96CD-81F8D3C8E438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7439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2765C-EB73-4220-96CD-81F8D3C8E438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2428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2765C-EB73-4220-96CD-81F8D3C8E438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44439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2765C-EB73-4220-96CD-81F8D3C8E438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9056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2765C-EB73-4220-96CD-81F8D3C8E438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2711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2765C-EB73-4220-96CD-81F8D3C8E438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5028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E09508-4451-46BE-975E-B9CD02D56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E0EBA3-E641-4A30-B974-4963B5E1F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719EED-061C-4867-8E29-DE432481F4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14876-CCB9-4679-A640-678F699F951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D6033A-0F26-42FC-8F90-1001DAA0B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3796E9-4FC8-45EB-B7DB-1541BF577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78F86-F19E-4F2C-8D92-9E33100062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83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61C51E-F490-4491-AA30-F67AB8661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0C3922-64E8-4B52-AB8C-9518A3082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38F8713-59E7-4B5C-8F32-38D4D17D7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51CF59-60A1-4169-8610-F86F0266EA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14876-CCB9-4679-A640-678F699F951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8193337-8619-4B27-922A-53D398260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6BB1D0C-A93E-43FF-8BED-974AFBFCD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78F86-F19E-4F2C-8D92-9E33100062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01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E79D4-86C3-4926-A815-FCB3C2C71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05A1E4-15B0-464D-85CE-2E8B626D6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4CAA918-BCDA-42CD-958E-04F32E826C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66FFB2D-46E0-41AF-9A4D-6F9BDD4756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31C1E2B-07D6-448D-A65F-FE19240A61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7F1E768-0A22-4E75-BDDB-76D47DC1FA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14876-CCB9-4679-A640-678F699F951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812FB25-8FFA-485F-B8B3-196778CFE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ED5D302-B5C2-48CE-B7EF-9FFDF5968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78F86-F19E-4F2C-8D92-9E33100062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312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F79241-4D1D-4ED7-A787-1872C1137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73A487E-8AC0-454D-BC30-837140D2DF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14876-CCB9-4679-A640-678F699F951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5E86384-434C-4B04-9A23-AA0BF3F3F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1F8B3AE-88A5-4D6F-9CEA-376390E35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78F86-F19E-4F2C-8D92-9E33100062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71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C5E59AB-E2DA-4302-8EC5-C0BAEBC780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14876-CCB9-4679-A640-678F699F951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25EB037-E5E0-4E81-AACB-C78C7BF1D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4AAA26E-3B81-42E3-910A-B9BE61CBE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78F86-F19E-4F2C-8D92-9E33100062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019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4C81D6-DA11-44A7-8338-70704EBD8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78B7E2-2863-4CD2-A6C2-37DA72B63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8FE8604-0CCF-49A6-A0CC-34BEDB757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B626E7-1284-4605-AB09-3446A65515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14876-CCB9-4679-A640-678F699F951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F88FA0-818B-487E-962C-EAF00E115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1AB43EF-7407-49EF-9F2B-62F23610D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78F86-F19E-4F2C-8D92-9E33100062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56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FC62E2-29B9-4129-B116-04656A3FA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CE075D7-0C1B-4CF8-B439-84BE42B388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88BDDA4-9068-4F8D-94AE-9A03B85A05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7CC6000-CE9D-4733-8EEE-088C5C8F3A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14876-CCB9-4679-A640-678F699F951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467BB7B-8272-489D-9802-C54B1ED0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326439-47B2-4407-8E3C-0AB5C957F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78F86-F19E-4F2C-8D92-9E33100062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43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94D481-AEEA-42BE-88BA-0F265B845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E38D272-2B9D-4C2F-8E50-302C0F8F69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C53DFF-10F0-4E4D-B827-746BFFEBB4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14876-CCB9-4679-A640-678F699F951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EF3707-4AFC-49BB-B1A5-14143FA21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DE1342-A7B2-40B7-A394-9F1C1CB38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78F86-F19E-4F2C-8D92-9E33100062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83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D1CA6F0-3E6A-40C1-9E46-A15A1F3C45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C20838F-E78C-4D20-AB39-56B92C648A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C26BE4-F88A-450D-8E37-77AB285D90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14876-CCB9-4679-A640-678F699F951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8E82EF-899B-4B59-B031-51A9E0C11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129311-C9B6-4762-9CD5-ED2E0800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78F86-F19E-4F2C-8D92-9E33100062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5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7420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13379" y="36448"/>
            <a:ext cx="6365240" cy="1075055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 i="0">
                <a:solidFill>
                  <a:srgbClr val="6FAC46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19094" y="1159255"/>
            <a:ext cx="8773160" cy="2889250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3724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40460" y="6568439"/>
            <a:ext cx="9911080" cy="289560"/>
          </a:xfrm>
          <a:custGeom>
            <a:avLst/>
            <a:gdLst/>
            <a:ahLst/>
            <a:cxnLst/>
            <a:rect l="l" t="t" r="r" b="b"/>
            <a:pathLst>
              <a:path w="9911080" h="289559">
                <a:moveTo>
                  <a:pt x="9911080" y="0"/>
                </a:moveTo>
                <a:lnTo>
                  <a:pt x="0" y="0"/>
                </a:lnTo>
                <a:lnTo>
                  <a:pt x="0" y="289559"/>
                </a:lnTo>
                <a:lnTo>
                  <a:pt x="9911080" y="289559"/>
                </a:lnTo>
                <a:lnTo>
                  <a:pt x="991108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321800" y="449580"/>
            <a:ext cx="2870199" cy="561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83470" y="83831"/>
            <a:ext cx="1435917" cy="7211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962660"/>
            <a:ext cx="2273300" cy="939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33911" y="2559112"/>
            <a:ext cx="4194048" cy="38911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469390" y="2896869"/>
            <a:ext cx="2602865" cy="3155950"/>
          </a:xfrm>
          <a:custGeom>
            <a:avLst/>
            <a:gdLst/>
            <a:ahLst/>
            <a:cxnLst/>
            <a:rect l="l" t="t" r="r" b="b"/>
            <a:pathLst>
              <a:path w="2602865" h="3155950">
                <a:moveTo>
                  <a:pt x="76200" y="2074164"/>
                </a:moveTo>
                <a:lnTo>
                  <a:pt x="0" y="2112264"/>
                </a:lnTo>
                <a:lnTo>
                  <a:pt x="76200" y="2150364"/>
                </a:lnTo>
                <a:lnTo>
                  <a:pt x="76200" y="2074164"/>
                </a:lnTo>
                <a:close/>
              </a:path>
              <a:path w="2602865" h="3155950">
                <a:moveTo>
                  <a:pt x="76200" y="1046861"/>
                </a:moveTo>
                <a:lnTo>
                  <a:pt x="0" y="1084961"/>
                </a:lnTo>
                <a:lnTo>
                  <a:pt x="76200" y="1123061"/>
                </a:lnTo>
                <a:lnTo>
                  <a:pt x="76200" y="1046861"/>
                </a:lnTo>
                <a:close/>
              </a:path>
              <a:path w="2602865" h="3155950">
                <a:moveTo>
                  <a:pt x="130683" y="1078611"/>
                </a:moveTo>
                <a:lnTo>
                  <a:pt x="79883" y="1078611"/>
                </a:lnTo>
                <a:lnTo>
                  <a:pt x="79883" y="1091311"/>
                </a:lnTo>
                <a:lnTo>
                  <a:pt x="130683" y="1091311"/>
                </a:lnTo>
                <a:lnTo>
                  <a:pt x="130683" y="1078611"/>
                </a:lnTo>
                <a:close/>
              </a:path>
              <a:path w="2602865" h="3155950">
                <a:moveTo>
                  <a:pt x="130810" y="2105914"/>
                </a:moveTo>
                <a:lnTo>
                  <a:pt x="80010" y="2105914"/>
                </a:lnTo>
                <a:lnTo>
                  <a:pt x="80010" y="2118614"/>
                </a:lnTo>
                <a:lnTo>
                  <a:pt x="130810" y="2118614"/>
                </a:lnTo>
                <a:lnTo>
                  <a:pt x="130810" y="2105914"/>
                </a:lnTo>
                <a:close/>
              </a:path>
              <a:path w="2602865" h="3155950">
                <a:moveTo>
                  <a:pt x="219583" y="1078611"/>
                </a:moveTo>
                <a:lnTo>
                  <a:pt x="168783" y="1078611"/>
                </a:lnTo>
                <a:lnTo>
                  <a:pt x="168783" y="1091311"/>
                </a:lnTo>
                <a:lnTo>
                  <a:pt x="219583" y="1091311"/>
                </a:lnTo>
                <a:lnTo>
                  <a:pt x="219583" y="1078611"/>
                </a:lnTo>
                <a:close/>
              </a:path>
              <a:path w="2602865" h="3155950">
                <a:moveTo>
                  <a:pt x="219710" y="2105914"/>
                </a:moveTo>
                <a:lnTo>
                  <a:pt x="168910" y="2105914"/>
                </a:lnTo>
                <a:lnTo>
                  <a:pt x="168910" y="2118614"/>
                </a:lnTo>
                <a:lnTo>
                  <a:pt x="219710" y="2118614"/>
                </a:lnTo>
                <a:lnTo>
                  <a:pt x="219710" y="2105914"/>
                </a:lnTo>
                <a:close/>
              </a:path>
              <a:path w="2602865" h="3155950">
                <a:moveTo>
                  <a:pt x="308483" y="1078611"/>
                </a:moveTo>
                <a:lnTo>
                  <a:pt x="257683" y="1078611"/>
                </a:lnTo>
                <a:lnTo>
                  <a:pt x="257683" y="1091311"/>
                </a:lnTo>
                <a:lnTo>
                  <a:pt x="308483" y="1091311"/>
                </a:lnTo>
                <a:lnTo>
                  <a:pt x="308483" y="1078611"/>
                </a:lnTo>
                <a:close/>
              </a:path>
              <a:path w="2602865" h="3155950">
                <a:moveTo>
                  <a:pt x="308610" y="2105914"/>
                </a:moveTo>
                <a:lnTo>
                  <a:pt x="257810" y="2105914"/>
                </a:lnTo>
                <a:lnTo>
                  <a:pt x="257810" y="2118614"/>
                </a:lnTo>
                <a:lnTo>
                  <a:pt x="308610" y="2118614"/>
                </a:lnTo>
                <a:lnTo>
                  <a:pt x="308610" y="2105914"/>
                </a:lnTo>
                <a:close/>
              </a:path>
              <a:path w="2602865" h="3155950">
                <a:moveTo>
                  <a:pt x="397383" y="1078611"/>
                </a:moveTo>
                <a:lnTo>
                  <a:pt x="346583" y="1078611"/>
                </a:lnTo>
                <a:lnTo>
                  <a:pt x="346583" y="1091311"/>
                </a:lnTo>
                <a:lnTo>
                  <a:pt x="397383" y="1091311"/>
                </a:lnTo>
                <a:lnTo>
                  <a:pt x="397383" y="1078611"/>
                </a:lnTo>
                <a:close/>
              </a:path>
              <a:path w="2602865" h="3155950">
                <a:moveTo>
                  <a:pt x="397510" y="2105914"/>
                </a:moveTo>
                <a:lnTo>
                  <a:pt x="346710" y="2105914"/>
                </a:lnTo>
                <a:lnTo>
                  <a:pt x="346710" y="2118614"/>
                </a:lnTo>
                <a:lnTo>
                  <a:pt x="397510" y="2118614"/>
                </a:lnTo>
                <a:lnTo>
                  <a:pt x="397510" y="2105914"/>
                </a:lnTo>
                <a:close/>
              </a:path>
              <a:path w="2602865" h="3155950">
                <a:moveTo>
                  <a:pt x="467233" y="2086737"/>
                </a:moveTo>
                <a:lnTo>
                  <a:pt x="454533" y="2086737"/>
                </a:lnTo>
                <a:lnTo>
                  <a:pt x="454533" y="2105914"/>
                </a:lnTo>
                <a:lnTo>
                  <a:pt x="435610" y="2105914"/>
                </a:lnTo>
                <a:lnTo>
                  <a:pt x="435610" y="2118614"/>
                </a:lnTo>
                <a:lnTo>
                  <a:pt x="467233" y="2118614"/>
                </a:lnTo>
                <a:lnTo>
                  <a:pt x="467233" y="2112264"/>
                </a:lnTo>
                <a:lnTo>
                  <a:pt x="467233" y="2105914"/>
                </a:lnTo>
                <a:lnTo>
                  <a:pt x="467233" y="2086737"/>
                </a:lnTo>
                <a:close/>
              </a:path>
              <a:path w="2602865" h="3155950">
                <a:moveTo>
                  <a:pt x="467233" y="1997837"/>
                </a:moveTo>
                <a:lnTo>
                  <a:pt x="454533" y="1997837"/>
                </a:lnTo>
                <a:lnTo>
                  <a:pt x="454533" y="2048637"/>
                </a:lnTo>
                <a:lnTo>
                  <a:pt x="467233" y="2048637"/>
                </a:lnTo>
                <a:lnTo>
                  <a:pt x="467233" y="1997837"/>
                </a:lnTo>
                <a:close/>
              </a:path>
              <a:path w="2602865" h="3155950">
                <a:moveTo>
                  <a:pt x="467233" y="1908937"/>
                </a:moveTo>
                <a:lnTo>
                  <a:pt x="454533" y="1908937"/>
                </a:lnTo>
                <a:lnTo>
                  <a:pt x="454533" y="1959737"/>
                </a:lnTo>
                <a:lnTo>
                  <a:pt x="467233" y="1959737"/>
                </a:lnTo>
                <a:lnTo>
                  <a:pt x="467233" y="1908937"/>
                </a:lnTo>
                <a:close/>
              </a:path>
              <a:path w="2602865" h="3155950">
                <a:moveTo>
                  <a:pt x="467233" y="1820037"/>
                </a:moveTo>
                <a:lnTo>
                  <a:pt x="454533" y="1820037"/>
                </a:lnTo>
                <a:lnTo>
                  <a:pt x="454533" y="1870837"/>
                </a:lnTo>
                <a:lnTo>
                  <a:pt x="467233" y="1870837"/>
                </a:lnTo>
                <a:lnTo>
                  <a:pt x="467233" y="1820037"/>
                </a:lnTo>
                <a:close/>
              </a:path>
              <a:path w="2602865" h="3155950">
                <a:moveTo>
                  <a:pt x="467233" y="1731137"/>
                </a:moveTo>
                <a:lnTo>
                  <a:pt x="454533" y="1731137"/>
                </a:lnTo>
                <a:lnTo>
                  <a:pt x="454533" y="1781937"/>
                </a:lnTo>
                <a:lnTo>
                  <a:pt x="467233" y="1781937"/>
                </a:lnTo>
                <a:lnTo>
                  <a:pt x="467233" y="1731137"/>
                </a:lnTo>
                <a:close/>
              </a:path>
              <a:path w="2602865" h="3155950">
                <a:moveTo>
                  <a:pt x="467233" y="1642237"/>
                </a:moveTo>
                <a:lnTo>
                  <a:pt x="454533" y="1642237"/>
                </a:lnTo>
                <a:lnTo>
                  <a:pt x="454533" y="1693037"/>
                </a:lnTo>
                <a:lnTo>
                  <a:pt x="467233" y="1693037"/>
                </a:lnTo>
                <a:lnTo>
                  <a:pt x="467233" y="1642237"/>
                </a:lnTo>
                <a:close/>
              </a:path>
              <a:path w="2602865" h="3155950">
                <a:moveTo>
                  <a:pt x="467233" y="1553337"/>
                </a:moveTo>
                <a:lnTo>
                  <a:pt x="454533" y="1553337"/>
                </a:lnTo>
                <a:lnTo>
                  <a:pt x="454533" y="1604137"/>
                </a:lnTo>
                <a:lnTo>
                  <a:pt x="467233" y="1604137"/>
                </a:lnTo>
                <a:lnTo>
                  <a:pt x="467233" y="1553337"/>
                </a:lnTo>
                <a:close/>
              </a:path>
              <a:path w="2602865" h="3155950">
                <a:moveTo>
                  <a:pt x="467233" y="1464437"/>
                </a:moveTo>
                <a:lnTo>
                  <a:pt x="454533" y="1464437"/>
                </a:lnTo>
                <a:lnTo>
                  <a:pt x="454533" y="1515237"/>
                </a:lnTo>
                <a:lnTo>
                  <a:pt x="467233" y="1515237"/>
                </a:lnTo>
                <a:lnTo>
                  <a:pt x="467233" y="1464437"/>
                </a:lnTo>
                <a:close/>
              </a:path>
              <a:path w="2602865" h="3155950">
                <a:moveTo>
                  <a:pt x="467233" y="1375537"/>
                </a:moveTo>
                <a:lnTo>
                  <a:pt x="454533" y="1375537"/>
                </a:lnTo>
                <a:lnTo>
                  <a:pt x="454533" y="1426337"/>
                </a:lnTo>
                <a:lnTo>
                  <a:pt x="467233" y="1426337"/>
                </a:lnTo>
                <a:lnTo>
                  <a:pt x="467233" y="1375537"/>
                </a:lnTo>
                <a:close/>
              </a:path>
              <a:path w="2602865" h="3155950">
                <a:moveTo>
                  <a:pt x="467233" y="1286637"/>
                </a:moveTo>
                <a:lnTo>
                  <a:pt x="454533" y="1286637"/>
                </a:lnTo>
                <a:lnTo>
                  <a:pt x="454533" y="1337437"/>
                </a:lnTo>
                <a:lnTo>
                  <a:pt x="467233" y="1337437"/>
                </a:lnTo>
                <a:lnTo>
                  <a:pt x="467233" y="1286637"/>
                </a:lnTo>
                <a:close/>
              </a:path>
              <a:path w="2602865" h="3155950">
                <a:moveTo>
                  <a:pt x="475615" y="1068070"/>
                </a:moveTo>
                <a:lnTo>
                  <a:pt x="424815" y="1068070"/>
                </a:lnTo>
                <a:lnTo>
                  <a:pt x="424815" y="1080770"/>
                </a:lnTo>
                <a:lnTo>
                  <a:pt x="475615" y="1080770"/>
                </a:lnTo>
                <a:lnTo>
                  <a:pt x="475615" y="1068070"/>
                </a:lnTo>
                <a:close/>
              </a:path>
              <a:path w="2602865" h="3155950">
                <a:moveTo>
                  <a:pt x="477266" y="1207770"/>
                </a:moveTo>
                <a:lnTo>
                  <a:pt x="454533" y="1207770"/>
                </a:lnTo>
                <a:lnTo>
                  <a:pt x="454533" y="1248537"/>
                </a:lnTo>
                <a:lnTo>
                  <a:pt x="467233" y="1248537"/>
                </a:lnTo>
                <a:lnTo>
                  <a:pt x="467233" y="1220470"/>
                </a:lnTo>
                <a:lnTo>
                  <a:pt x="477266" y="1220470"/>
                </a:lnTo>
                <a:lnTo>
                  <a:pt x="477266" y="1214120"/>
                </a:lnTo>
                <a:lnTo>
                  <a:pt x="477266" y="1207770"/>
                </a:lnTo>
                <a:close/>
              </a:path>
              <a:path w="2602865" h="3155950">
                <a:moveTo>
                  <a:pt x="564515" y="1068070"/>
                </a:moveTo>
                <a:lnTo>
                  <a:pt x="513715" y="1068070"/>
                </a:lnTo>
                <a:lnTo>
                  <a:pt x="513715" y="1080770"/>
                </a:lnTo>
                <a:lnTo>
                  <a:pt x="564515" y="1080770"/>
                </a:lnTo>
                <a:lnTo>
                  <a:pt x="564515" y="1068070"/>
                </a:lnTo>
                <a:close/>
              </a:path>
              <a:path w="2602865" h="3155950">
                <a:moveTo>
                  <a:pt x="566166" y="1207770"/>
                </a:moveTo>
                <a:lnTo>
                  <a:pt x="515366" y="1207770"/>
                </a:lnTo>
                <a:lnTo>
                  <a:pt x="515366" y="1220470"/>
                </a:lnTo>
                <a:lnTo>
                  <a:pt x="566166" y="1220470"/>
                </a:lnTo>
                <a:lnTo>
                  <a:pt x="566166" y="1207770"/>
                </a:lnTo>
                <a:close/>
              </a:path>
              <a:path w="2602865" h="3155950">
                <a:moveTo>
                  <a:pt x="653415" y="1068070"/>
                </a:moveTo>
                <a:lnTo>
                  <a:pt x="602615" y="1068070"/>
                </a:lnTo>
                <a:lnTo>
                  <a:pt x="602615" y="1080770"/>
                </a:lnTo>
                <a:lnTo>
                  <a:pt x="653415" y="1080770"/>
                </a:lnTo>
                <a:lnTo>
                  <a:pt x="653415" y="1068070"/>
                </a:lnTo>
                <a:close/>
              </a:path>
              <a:path w="2602865" h="3155950">
                <a:moveTo>
                  <a:pt x="655066" y="1207770"/>
                </a:moveTo>
                <a:lnTo>
                  <a:pt x="604266" y="1207770"/>
                </a:lnTo>
                <a:lnTo>
                  <a:pt x="604266" y="1220470"/>
                </a:lnTo>
                <a:lnTo>
                  <a:pt x="655066" y="1220470"/>
                </a:lnTo>
                <a:lnTo>
                  <a:pt x="655066" y="1207770"/>
                </a:lnTo>
                <a:close/>
              </a:path>
              <a:path w="2602865" h="3155950">
                <a:moveTo>
                  <a:pt x="706501" y="3155873"/>
                </a:moveTo>
                <a:lnTo>
                  <a:pt x="703935" y="3125330"/>
                </a:lnTo>
                <a:lnTo>
                  <a:pt x="702881" y="3112605"/>
                </a:lnTo>
                <a:lnTo>
                  <a:pt x="700151" y="3079940"/>
                </a:lnTo>
                <a:lnTo>
                  <a:pt x="627380" y="3124327"/>
                </a:lnTo>
                <a:lnTo>
                  <a:pt x="706501" y="3155873"/>
                </a:lnTo>
                <a:close/>
              </a:path>
              <a:path w="2602865" h="3155950">
                <a:moveTo>
                  <a:pt x="728980" y="31750"/>
                </a:moveTo>
                <a:lnTo>
                  <a:pt x="703580" y="31750"/>
                </a:lnTo>
                <a:lnTo>
                  <a:pt x="703580" y="0"/>
                </a:lnTo>
                <a:lnTo>
                  <a:pt x="627380" y="38100"/>
                </a:lnTo>
                <a:lnTo>
                  <a:pt x="703580" y="76200"/>
                </a:lnTo>
                <a:lnTo>
                  <a:pt x="703580" y="44450"/>
                </a:lnTo>
                <a:lnTo>
                  <a:pt x="728980" y="44450"/>
                </a:lnTo>
                <a:lnTo>
                  <a:pt x="728980" y="31750"/>
                </a:lnTo>
                <a:close/>
              </a:path>
              <a:path w="2602865" h="3155950">
                <a:moveTo>
                  <a:pt x="742315" y="1068070"/>
                </a:moveTo>
                <a:lnTo>
                  <a:pt x="691515" y="1068070"/>
                </a:lnTo>
                <a:lnTo>
                  <a:pt x="691515" y="1080770"/>
                </a:lnTo>
                <a:lnTo>
                  <a:pt x="742315" y="1080770"/>
                </a:lnTo>
                <a:lnTo>
                  <a:pt x="742315" y="1068070"/>
                </a:lnTo>
                <a:close/>
              </a:path>
              <a:path w="2602865" h="3155950">
                <a:moveTo>
                  <a:pt x="743966" y="1207770"/>
                </a:moveTo>
                <a:lnTo>
                  <a:pt x="693166" y="1207770"/>
                </a:lnTo>
                <a:lnTo>
                  <a:pt x="693166" y="1220470"/>
                </a:lnTo>
                <a:lnTo>
                  <a:pt x="743966" y="1220470"/>
                </a:lnTo>
                <a:lnTo>
                  <a:pt x="743966" y="1207770"/>
                </a:lnTo>
                <a:close/>
              </a:path>
              <a:path w="2602865" h="3155950">
                <a:moveTo>
                  <a:pt x="791591" y="3125114"/>
                </a:moveTo>
                <a:lnTo>
                  <a:pt x="791464" y="3112414"/>
                </a:lnTo>
                <a:lnTo>
                  <a:pt x="740664" y="3112516"/>
                </a:lnTo>
                <a:lnTo>
                  <a:pt x="740791" y="3125216"/>
                </a:lnTo>
                <a:lnTo>
                  <a:pt x="791591" y="3125114"/>
                </a:lnTo>
                <a:close/>
              </a:path>
              <a:path w="2602865" h="3155950">
                <a:moveTo>
                  <a:pt x="817880" y="31750"/>
                </a:moveTo>
                <a:lnTo>
                  <a:pt x="767080" y="31750"/>
                </a:lnTo>
                <a:lnTo>
                  <a:pt x="767080" y="44450"/>
                </a:lnTo>
                <a:lnTo>
                  <a:pt x="817880" y="44450"/>
                </a:lnTo>
                <a:lnTo>
                  <a:pt x="817880" y="31750"/>
                </a:lnTo>
                <a:close/>
              </a:path>
              <a:path w="2602865" h="3155950">
                <a:moveTo>
                  <a:pt x="831215" y="1068070"/>
                </a:moveTo>
                <a:lnTo>
                  <a:pt x="780415" y="1068070"/>
                </a:lnTo>
                <a:lnTo>
                  <a:pt x="780415" y="1080770"/>
                </a:lnTo>
                <a:lnTo>
                  <a:pt x="831215" y="1080770"/>
                </a:lnTo>
                <a:lnTo>
                  <a:pt x="831215" y="1068070"/>
                </a:lnTo>
                <a:close/>
              </a:path>
              <a:path w="2602865" h="3155950">
                <a:moveTo>
                  <a:pt x="832866" y="1207770"/>
                </a:moveTo>
                <a:lnTo>
                  <a:pt x="782066" y="1207770"/>
                </a:lnTo>
                <a:lnTo>
                  <a:pt x="782066" y="1220470"/>
                </a:lnTo>
                <a:lnTo>
                  <a:pt x="832866" y="1220470"/>
                </a:lnTo>
                <a:lnTo>
                  <a:pt x="832866" y="1207770"/>
                </a:lnTo>
                <a:close/>
              </a:path>
              <a:path w="2602865" h="3155950">
                <a:moveTo>
                  <a:pt x="880491" y="3124924"/>
                </a:moveTo>
                <a:lnTo>
                  <a:pt x="880364" y="3112224"/>
                </a:lnTo>
                <a:lnTo>
                  <a:pt x="829564" y="3112325"/>
                </a:lnTo>
                <a:lnTo>
                  <a:pt x="829691" y="3125025"/>
                </a:lnTo>
                <a:lnTo>
                  <a:pt x="880491" y="3124924"/>
                </a:lnTo>
                <a:close/>
              </a:path>
              <a:path w="2602865" h="3155950">
                <a:moveTo>
                  <a:pt x="890905" y="365125"/>
                </a:moveTo>
                <a:lnTo>
                  <a:pt x="878205" y="365125"/>
                </a:lnTo>
                <a:lnTo>
                  <a:pt x="878205" y="415925"/>
                </a:lnTo>
                <a:lnTo>
                  <a:pt x="890905" y="415925"/>
                </a:lnTo>
                <a:lnTo>
                  <a:pt x="890905" y="365125"/>
                </a:lnTo>
                <a:close/>
              </a:path>
              <a:path w="2602865" h="3155950">
                <a:moveTo>
                  <a:pt x="890905" y="276225"/>
                </a:moveTo>
                <a:lnTo>
                  <a:pt x="878205" y="276225"/>
                </a:lnTo>
                <a:lnTo>
                  <a:pt x="878205" y="327025"/>
                </a:lnTo>
                <a:lnTo>
                  <a:pt x="890905" y="327025"/>
                </a:lnTo>
                <a:lnTo>
                  <a:pt x="890905" y="276225"/>
                </a:lnTo>
                <a:close/>
              </a:path>
              <a:path w="2602865" h="3155950">
                <a:moveTo>
                  <a:pt x="890905" y="187325"/>
                </a:moveTo>
                <a:lnTo>
                  <a:pt x="878205" y="187325"/>
                </a:lnTo>
                <a:lnTo>
                  <a:pt x="878205" y="238125"/>
                </a:lnTo>
                <a:lnTo>
                  <a:pt x="890905" y="238125"/>
                </a:lnTo>
                <a:lnTo>
                  <a:pt x="890905" y="187325"/>
                </a:lnTo>
                <a:close/>
              </a:path>
              <a:path w="2602865" h="3155950">
                <a:moveTo>
                  <a:pt x="890905" y="98425"/>
                </a:moveTo>
                <a:lnTo>
                  <a:pt x="878205" y="98425"/>
                </a:lnTo>
                <a:lnTo>
                  <a:pt x="878205" y="149225"/>
                </a:lnTo>
                <a:lnTo>
                  <a:pt x="890905" y="149225"/>
                </a:lnTo>
                <a:lnTo>
                  <a:pt x="890905" y="98425"/>
                </a:lnTo>
                <a:close/>
              </a:path>
              <a:path w="2602865" h="3155950">
                <a:moveTo>
                  <a:pt x="890905" y="31750"/>
                </a:moveTo>
                <a:lnTo>
                  <a:pt x="855980" y="31750"/>
                </a:lnTo>
                <a:lnTo>
                  <a:pt x="855980" y="44450"/>
                </a:lnTo>
                <a:lnTo>
                  <a:pt x="878205" y="44450"/>
                </a:lnTo>
                <a:lnTo>
                  <a:pt x="878205" y="60325"/>
                </a:lnTo>
                <a:lnTo>
                  <a:pt x="890905" y="60325"/>
                </a:lnTo>
                <a:lnTo>
                  <a:pt x="890905" y="44450"/>
                </a:lnTo>
                <a:lnTo>
                  <a:pt x="890905" y="38100"/>
                </a:lnTo>
                <a:lnTo>
                  <a:pt x="890905" y="31750"/>
                </a:lnTo>
                <a:close/>
              </a:path>
              <a:path w="2602865" h="3155950">
                <a:moveTo>
                  <a:pt x="921766" y="1207770"/>
                </a:moveTo>
                <a:lnTo>
                  <a:pt x="870966" y="1207770"/>
                </a:lnTo>
                <a:lnTo>
                  <a:pt x="870966" y="1220470"/>
                </a:lnTo>
                <a:lnTo>
                  <a:pt x="921766" y="1220470"/>
                </a:lnTo>
                <a:lnTo>
                  <a:pt x="921766" y="1207770"/>
                </a:lnTo>
                <a:close/>
              </a:path>
              <a:path w="2602865" h="3155950">
                <a:moveTo>
                  <a:pt x="963930" y="419100"/>
                </a:moveTo>
                <a:lnTo>
                  <a:pt x="913130" y="419100"/>
                </a:lnTo>
                <a:lnTo>
                  <a:pt x="913130" y="431800"/>
                </a:lnTo>
                <a:lnTo>
                  <a:pt x="963930" y="431800"/>
                </a:lnTo>
                <a:lnTo>
                  <a:pt x="963930" y="419100"/>
                </a:lnTo>
                <a:close/>
              </a:path>
              <a:path w="2602865" h="3155950">
                <a:moveTo>
                  <a:pt x="969391" y="3124733"/>
                </a:moveTo>
                <a:lnTo>
                  <a:pt x="969264" y="3112033"/>
                </a:lnTo>
                <a:lnTo>
                  <a:pt x="918464" y="3112135"/>
                </a:lnTo>
                <a:lnTo>
                  <a:pt x="918591" y="3124835"/>
                </a:lnTo>
                <a:lnTo>
                  <a:pt x="969391" y="3124733"/>
                </a:lnTo>
                <a:close/>
              </a:path>
              <a:path w="2602865" h="3155950">
                <a:moveTo>
                  <a:pt x="1052830" y="419100"/>
                </a:moveTo>
                <a:lnTo>
                  <a:pt x="1002030" y="419100"/>
                </a:lnTo>
                <a:lnTo>
                  <a:pt x="1002030" y="431800"/>
                </a:lnTo>
                <a:lnTo>
                  <a:pt x="1052830" y="431800"/>
                </a:lnTo>
                <a:lnTo>
                  <a:pt x="1052830" y="419100"/>
                </a:lnTo>
                <a:close/>
              </a:path>
              <a:path w="2602865" h="3155950">
                <a:moveTo>
                  <a:pt x="1058291" y="3124543"/>
                </a:moveTo>
                <a:lnTo>
                  <a:pt x="1058164" y="3111843"/>
                </a:lnTo>
                <a:lnTo>
                  <a:pt x="1007364" y="3111944"/>
                </a:lnTo>
                <a:lnTo>
                  <a:pt x="1007491" y="3124644"/>
                </a:lnTo>
                <a:lnTo>
                  <a:pt x="1058291" y="3124543"/>
                </a:lnTo>
                <a:close/>
              </a:path>
              <a:path w="2602865" h="3155950">
                <a:moveTo>
                  <a:pt x="1141730" y="419100"/>
                </a:moveTo>
                <a:lnTo>
                  <a:pt x="1090930" y="419100"/>
                </a:lnTo>
                <a:lnTo>
                  <a:pt x="1090930" y="431800"/>
                </a:lnTo>
                <a:lnTo>
                  <a:pt x="1141730" y="431800"/>
                </a:lnTo>
                <a:lnTo>
                  <a:pt x="1141730" y="419100"/>
                </a:lnTo>
                <a:close/>
              </a:path>
              <a:path w="2602865" h="3155950">
                <a:moveTo>
                  <a:pt x="1147191" y="3124352"/>
                </a:moveTo>
                <a:lnTo>
                  <a:pt x="1147064" y="3111652"/>
                </a:lnTo>
                <a:lnTo>
                  <a:pt x="1096264" y="3111754"/>
                </a:lnTo>
                <a:lnTo>
                  <a:pt x="1096391" y="3124454"/>
                </a:lnTo>
                <a:lnTo>
                  <a:pt x="1147191" y="3124352"/>
                </a:lnTo>
                <a:close/>
              </a:path>
              <a:path w="2602865" h="3155950">
                <a:moveTo>
                  <a:pt x="1197864" y="3073400"/>
                </a:moveTo>
                <a:lnTo>
                  <a:pt x="1185164" y="3073400"/>
                </a:lnTo>
                <a:lnTo>
                  <a:pt x="1185164" y="3111563"/>
                </a:lnTo>
                <a:lnTo>
                  <a:pt x="1185214" y="3117850"/>
                </a:lnTo>
                <a:lnTo>
                  <a:pt x="1185291" y="3124263"/>
                </a:lnTo>
                <a:lnTo>
                  <a:pt x="1197864" y="3124238"/>
                </a:lnTo>
                <a:lnTo>
                  <a:pt x="1197864" y="3111550"/>
                </a:lnTo>
                <a:lnTo>
                  <a:pt x="1197864" y="3073400"/>
                </a:lnTo>
                <a:close/>
              </a:path>
              <a:path w="2602865" h="3155950">
                <a:moveTo>
                  <a:pt x="1197864" y="2984500"/>
                </a:moveTo>
                <a:lnTo>
                  <a:pt x="1185164" y="2984500"/>
                </a:lnTo>
                <a:lnTo>
                  <a:pt x="1185164" y="3035300"/>
                </a:lnTo>
                <a:lnTo>
                  <a:pt x="1197864" y="3035300"/>
                </a:lnTo>
                <a:lnTo>
                  <a:pt x="1197864" y="2984500"/>
                </a:lnTo>
                <a:close/>
              </a:path>
              <a:path w="2602865" h="3155950">
                <a:moveTo>
                  <a:pt x="1197864" y="2895600"/>
                </a:moveTo>
                <a:lnTo>
                  <a:pt x="1185164" y="2895600"/>
                </a:lnTo>
                <a:lnTo>
                  <a:pt x="1185164" y="2946400"/>
                </a:lnTo>
                <a:lnTo>
                  <a:pt x="1197864" y="2946400"/>
                </a:lnTo>
                <a:lnTo>
                  <a:pt x="1197864" y="2895600"/>
                </a:lnTo>
                <a:close/>
              </a:path>
              <a:path w="2602865" h="3155950">
                <a:moveTo>
                  <a:pt x="1197864" y="2806700"/>
                </a:moveTo>
                <a:lnTo>
                  <a:pt x="1185164" y="2806700"/>
                </a:lnTo>
                <a:lnTo>
                  <a:pt x="1185164" y="2857500"/>
                </a:lnTo>
                <a:lnTo>
                  <a:pt x="1197864" y="2857500"/>
                </a:lnTo>
                <a:lnTo>
                  <a:pt x="1197864" y="2806700"/>
                </a:lnTo>
                <a:close/>
              </a:path>
              <a:path w="2602865" h="3155950">
                <a:moveTo>
                  <a:pt x="1197864" y="2717800"/>
                </a:moveTo>
                <a:lnTo>
                  <a:pt x="1185164" y="2717800"/>
                </a:lnTo>
                <a:lnTo>
                  <a:pt x="1185164" y="2768600"/>
                </a:lnTo>
                <a:lnTo>
                  <a:pt x="1197864" y="2768600"/>
                </a:lnTo>
                <a:lnTo>
                  <a:pt x="1197864" y="2717800"/>
                </a:lnTo>
                <a:close/>
              </a:path>
              <a:path w="2602865" h="3155950">
                <a:moveTo>
                  <a:pt x="1197864" y="2628900"/>
                </a:moveTo>
                <a:lnTo>
                  <a:pt x="1185164" y="2628900"/>
                </a:lnTo>
                <a:lnTo>
                  <a:pt x="1185164" y="2679700"/>
                </a:lnTo>
                <a:lnTo>
                  <a:pt x="1197864" y="2679700"/>
                </a:lnTo>
                <a:lnTo>
                  <a:pt x="1197864" y="2628900"/>
                </a:lnTo>
                <a:close/>
              </a:path>
              <a:path w="2602865" h="3155950">
                <a:moveTo>
                  <a:pt x="1197864" y="2540000"/>
                </a:moveTo>
                <a:lnTo>
                  <a:pt x="1185164" y="2540000"/>
                </a:lnTo>
                <a:lnTo>
                  <a:pt x="1185164" y="2590800"/>
                </a:lnTo>
                <a:lnTo>
                  <a:pt x="1197864" y="2590800"/>
                </a:lnTo>
                <a:lnTo>
                  <a:pt x="1197864" y="2540000"/>
                </a:lnTo>
                <a:close/>
              </a:path>
              <a:path w="2602865" h="3155950">
                <a:moveTo>
                  <a:pt x="1197864" y="2451100"/>
                </a:moveTo>
                <a:lnTo>
                  <a:pt x="1185164" y="2451100"/>
                </a:lnTo>
                <a:lnTo>
                  <a:pt x="1185164" y="2501900"/>
                </a:lnTo>
                <a:lnTo>
                  <a:pt x="1197864" y="2501900"/>
                </a:lnTo>
                <a:lnTo>
                  <a:pt x="1197864" y="2451100"/>
                </a:lnTo>
                <a:close/>
              </a:path>
              <a:path w="2602865" h="3155950">
                <a:moveTo>
                  <a:pt x="1197864" y="2362200"/>
                </a:moveTo>
                <a:lnTo>
                  <a:pt x="1185164" y="2362200"/>
                </a:lnTo>
                <a:lnTo>
                  <a:pt x="1185164" y="2413000"/>
                </a:lnTo>
                <a:lnTo>
                  <a:pt x="1197864" y="2413000"/>
                </a:lnTo>
                <a:lnTo>
                  <a:pt x="1197864" y="2362200"/>
                </a:lnTo>
                <a:close/>
              </a:path>
              <a:path w="2602865" h="3155950">
                <a:moveTo>
                  <a:pt x="1197864" y="2273300"/>
                </a:moveTo>
                <a:lnTo>
                  <a:pt x="1185164" y="2273300"/>
                </a:lnTo>
                <a:lnTo>
                  <a:pt x="1185164" y="2324100"/>
                </a:lnTo>
                <a:lnTo>
                  <a:pt x="1197864" y="2324100"/>
                </a:lnTo>
                <a:lnTo>
                  <a:pt x="1197864" y="2273300"/>
                </a:lnTo>
                <a:close/>
              </a:path>
              <a:path w="2602865" h="3155950">
                <a:moveTo>
                  <a:pt x="1197864" y="2184400"/>
                </a:moveTo>
                <a:lnTo>
                  <a:pt x="1185164" y="2184400"/>
                </a:lnTo>
                <a:lnTo>
                  <a:pt x="1185164" y="2235200"/>
                </a:lnTo>
                <a:lnTo>
                  <a:pt x="1197864" y="2235200"/>
                </a:lnTo>
                <a:lnTo>
                  <a:pt x="1197864" y="2184400"/>
                </a:lnTo>
                <a:close/>
              </a:path>
              <a:path w="2602865" h="3155950">
                <a:moveTo>
                  <a:pt x="1197864" y="2095500"/>
                </a:moveTo>
                <a:lnTo>
                  <a:pt x="1185164" y="2095500"/>
                </a:lnTo>
                <a:lnTo>
                  <a:pt x="1185164" y="2146300"/>
                </a:lnTo>
                <a:lnTo>
                  <a:pt x="1197864" y="2146300"/>
                </a:lnTo>
                <a:lnTo>
                  <a:pt x="1197864" y="2095500"/>
                </a:lnTo>
                <a:close/>
              </a:path>
              <a:path w="2602865" h="3155950">
                <a:moveTo>
                  <a:pt x="1197864" y="2006600"/>
                </a:moveTo>
                <a:lnTo>
                  <a:pt x="1185164" y="2006600"/>
                </a:lnTo>
                <a:lnTo>
                  <a:pt x="1185164" y="2057400"/>
                </a:lnTo>
                <a:lnTo>
                  <a:pt x="1197864" y="2057400"/>
                </a:lnTo>
                <a:lnTo>
                  <a:pt x="1197864" y="2006600"/>
                </a:lnTo>
                <a:close/>
              </a:path>
              <a:path w="2602865" h="3155950">
                <a:moveTo>
                  <a:pt x="1197864" y="1917700"/>
                </a:moveTo>
                <a:lnTo>
                  <a:pt x="1185164" y="1917700"/>
                </a:lnTo>
                <a:lnTo>
                  <a:pt x="1185164" y="1968500"/>
                </a:lnTo>
                <a:lnTo>
                  <a:pt x="1197864" y="1968500"/>
                </a:lnTo>
                <a:lnTo>
                  <a:pt x="1197864" y="1917700"/>
                </a:lnTo>
                <a:close/>
              </a:path>
              <a:path w="2602865" h="3155950">
                <a:moveTo>
                  <a:pt x="1197864" y="1828800"/>
                </a:moveTo>
                <a:lnTo>
                  <a:pt x="1185164" y="1828800"/>
                </a:lnTo>
                <a:lnTo>
                  <a:pt x="1185164" y="1879600"/>
                </a:lnTo>
                <a:lnTo>
                  <a:pt x="1197864" y="1879600"/>
                </a:lnTo>
                <a:lnTo>
                  <a:pt x="1197864" y="1828800"/>
                </a:lnTo>
                <a:close/>
              </a:path>
              <a:path w="2602865" h="3155950">
                <a:moveTo>
                  <a:pt x="1197864" y="1739900"/>
                </a:moveTo>
                <a:lnTo>
                  <a:pt x="1185164" y="1739900"/>
                </a:lnTo>
                <a:lnTo>
                  <a:pt x="1185164" y="1790700"/>
                </a:lnTo>
                <a:lnTo>
                  <a:pt x="1197864" y="1790700"/>
                </a:lnTo>
                <a:lnTo>
                  <a:pt x="1197864" y="1739900"/>
                </a:lnTo>
                <a:close/>
              </a:path>
              <a:path w="2602865" h="3155950">
                <a:moveTo>
                  <a:pt x="1197864" y="1651000"/>
                </a:moveTo>
                <a:lnTo>
                  <a:pt x="1185164" y="1651000"/>
                </a:lnTo>
                <a:lnTo>
                  <a:pt x="1185164" y="1701800"/>
                </a:lnTo>
                <a:lnTo>
                  <a:pt x="1197864" y="1701800"/>
                </a:lnTo>
                <a:lnTo>
                  <a:pt x="1197864" y="1651000"/>
                </a:lnTo>
                <a:close/>
              </a:path>
              <a:path w="2602865" h="3155950">
                <a:moveTo>
                  <a:pt x="1197864" y="1562100"/>
                </a:moveTo>
                <a:lnTo>
                  <a:pt x="1185164" y="1562100"/>
                </a:lnTo>
                <a:lnTo>
                  <a:pt x="1185164" y="1612900"/>
                </a:lnTo>
                <a:lnTo>
                  <a:pt x="1197864" y="1612900"/>
                </a:lnTo>
                <a:lnTo>
                  <a:pt x="1197864" y="1562100"/>
                </a:lnTo>
                <a:close/>
              </a:path>
              <a:path w="2602865" h="3155950">
                <a:moveTo>
                  <a:pt x="1197864" y="1473200"/>
                </a:moveTo>
                <a:lnTo>
                  <a:pt x="1185164" y="1473200"/>
                </a:lnTo>
                <a:lnTo>
                  <a:pt x="1185164" y="1524000"/>
                </a:lnTo>
                <a:lnTo>
                  <a:pt x="1197864" y="1524000"/>
                </a:lnTo>
                <a:lnTo>
                  <a:pt x="1197864" y="1473200"/>
                </a:lnTo>
                <a:close/>
              </a:path>
              <a:path w="2602865" h="3155950">
                <a:moveTo>
                  <a:pt x="1197864" y="1384300"/>
                </a:moveTo>
                <a:lnTo>
                  <a:pt x="1185164" y="1384300"/>
                </a:lnTo>
                <a:lnTo>
                  <a:pt x="1185164" y="1435100"/>
                </a:lnTo>
                <a:lnTo>
                  <a:pt x="1197864" y="1435100"/>
                </a:lnTo>
                <a:lnTo>
                  <a:pt x="1197864" y="1384300"/>
                </a:lnTo>
                <a:close/>
              </a:path>
              <a:path w="2602865" h="3155950">
                <a:moveTo>
                  <a:pt x="1197864" y="1295400"/>
                </a:moveTo>
                <a:lnTo>
                  <a:pt x="1185164" y="1295400"/>
                </a:lnTo>
                <a:lnTo>
                  <a:pt x="1185164" y="1346200"/>
                </a:lnTo>
                <a:lnTo>
                  <a:pt x="1197864" y="1346200"/>
                </a:lnTo>
                <a:lnTo>
                  <a:pt x="1197864" y="1295400"/>
                </a:lnTo>
                <a:close/>
              </a:path>
              <a:path w="2602865" h="3155950">
                <a:moveTo>
                  <a:pt x="1389380" y="697230"/>
                </a:moveTo>
                <a:lnTo>
                  <a:pt x="1338580" y="697230"/>
                </a:lnTo>
                <a:lnTo>
                  <a:pt x="1338580" y="709930"/>
                </a:lnTo>
                <a:lnTo>
                  <a:pt x="1389380" y="709930"/>
                </a:lnTo>
                <a:lnTo>
                  <a:pt x="1389380" y="697230"/>
                </a:lnTo>
                <a:close/>
              </a:path>
              <a:path w="2602865" h="3155950">
                <a:moveTo>
                  <a:pt x="1460500" y="432562"/>
                </a:moveTo>
                <a:lnTo>
                  <a:pt x="1409700" y="432562"/>
                </a:lnTo>
                <a:lnTo>
                  <a:pt x="1409700" y="445262"/>
                </a:lnTo>
                <a:lnTo>
                  <a:pt x="1460500" y="445262"/>
                </a:lnTo>
                <a:lnTo>
                  <a:pt x="1460500" y="432562"/>
                </a:lnTo>
                <a:close/>
              </a:path>
              <a:path w="2602865" h="3155950">
                <a:moveTo>
                  <a:pt x="1478280" y="697230"/>
                </a:moveTo>
                <a:lnTo>
                  <a:pt x="1427480" y="697230"/>
                </a:lnTo>
                <a:lnTo>
                  <a:pt x="1427480" y="709930"/>
                </a:lnTo>
                <a:lnTo>
                  <a:pt x="1478280" y="709930"/>
                </a:lnTo>
                <a:lnTo>
                  <a:pt x="1478280" y="697230"/>
                </a:lnTo>
                <a:close/>
              </a:path>
              <a:path w="2602865" h="3155950">
                <a:moveTo>
                  <a:pt x="1508760" y="1573530"/>
                </a:moveTo>
                <a:lnTo>
                  <a:pt x="1457960" y="1573530"/>
                </a:lnTo>
                <a:lnTo>
                  <a:pt x="1457960" y="1586230"/>
                </a:lnTo>
                <a:lnTo>
                  <a:pt x="1508760" y="1586230"/>
                </a:lnTo>
                <a:lnTo>
                  <a:pt x="1508760" y="1573530"/>
                </a:lnTo>
                <a:close/>
              </a:path>
              <a:path w="2602865" h="3155950">
                <a:moveTo>
                  <a:pt x="1549400" y="432562"/>
                </a:moveTo>
                <a:lnTo>
                  <a:pt x="1498600" y="432562"/>
                </a:lnTo>
                <a:lnTo>
                  <a:pt x="1498600" y="445262"/>
                </a:lnTo>
                <a:lnTo>
                  <a:pt x="1549400" y="445262"/>
                </a:lnTo>
                <a:lnTo>
                  <a:pt x="1549400" y="432562"/>
                </a:lnTo>
                <a:close/>
              </a:path>
              <a:path w="2602865" h="3155950">
                <a:moveTo>
                  <a:pt x="1567180" y="697230"/>
                </a:moveTo>
                <a:lnTo>
                  <a:pt x="1516380" y="697230"/>
                </a:lnTo>
                <a:lnTo>
                  <a:pt x="1516380" y="709930"/>
                </a:lnTo>
                <a:lnTo>
                  <a:pt x="1567180" y="709930"/>
                </a:lnTo>
                <a:lnTo>
                  <a:pt x="1567180" y="697230"/>
                </a:lnTo>
                <a:close/>
              </a:path>
              <a:path w="2602865" h="3155950">
                <a:moveTo>
                  <a:pt x="1597660" y="1573530"/>
                </a:moveTo>
                <a:lnTo>
                  <a:pt x="1546860" y="1573530"/>
                </a:lnTo>
                <a:lnTo>
                  <a:pt x="1546860" y="1586230"/>
                </a:lnTo>
                <a:lnTo>
                  <a:pt x="1597660" y="1586230"/>
                </a:lnTo>
                <a:lnTo>
                  <a:pt x="1597660" y="1573530"/>
                </a:lnTo>
                <a:close/>
              </a:path>
              <a:path w="2602865" h="3155950">
                <a:moveTo>
                  <a:pt x="1626870" y="2987040"/>
                </a:moveTo>
                <a:lnTo>
                  <a:pt x="1614170" y="2987040"/>
                </a:lnTo>
                <a:lnTo>
                  <a:pt x="1614170" y="3037840"/>
                </a:lnTo>
                <a:lnTo>
                  <a:pt x="1626870" y="3037840"/>
                </a:lnTo>
                <a:lnTo>
                  <a:pt x="1626870" y="2987040"/>
                </a:lnTo>
                <a:close/>
              </a:path>
              <a:path w="2602865" h="3155950">
                <a:moveTo>
                  <a:pt x="1626870" y="2898140"/>
                </a:moveTo>
                <a:lnTo>
                  <a:pt x="1614170" y="2898140"/>
                </a:lnTo>
                <a:lnTo>
                  <a:pt x="1614170" y="2948940"/>
                </a:lnTo>
                <a:lnTo>
                  <a:pt x="1626870" y="2948940"/>
                </a:lnTo>
                <a:lnTo>
                  <a:pt x="1626870" y="2898140"/>
                </a:lnTo>
                <a:close/>
              </a:path>
              <a:path w="2602865" h="3155950">
                <a:moveTo>
                  <a:pt x="1626870" y="2809240"/>
                </a:moveTo>
                <a:lnTo>
                  <a:pt x="1614170" y="2809240"/>
                </a:lnTo>
                <a:lnTo>
                  <a:pt x="1614170" y="2860040"/>
                </a:lnTo>
                <a:lnTo>
                  <a:pt x="1626870" y="2860040"/>
                </a:lnTo>
                <a:lnTo>
                  <a:pt x="1626870" y="2809240"/>
                </a:lnTo>
                <a:close/>
              </a:path>
              <a:path w="2602865" h="3155950">
                <a:moveTo>
                  <a:pt x="1626870" y="2720340"/>
                </a:moveTo>
                <a:lnTo>
                  <a:pt x="1614170" y="2720340"/>
                </a:lnTo>
                <a:lnTo>
                  <a:pt x="1614170" y="2771140"/>
                </a:lnTo>
                <a:lnTo>
                  <a:pt x="1626870" y="2771140"/>
                </a:lnTo>
                <a:lnTo>
                  <a:pt x="1626870" y="2720340"/>
                </a:lnTo>
                <a:close/>
              </a:path>
              <a:path w="2602865" h="3155950">
                <a:moveTo>
                  <a:pt x="1626870" y="2631440"/>
                </a:moveTo>
                <a:lnTo>
                  <a:pt x="1614170" y="2631440"/>
                </a:lnTo>
                <a:lnTo>
                  <a:pt x="1614170" y="2682240"/>
                </a:lnTo>
                <a:lnTo>
                  <a:pt x="1626870" y="2682240"/>
                </a:lnTo>
                <a:lnTo>
                  <a:pt x="1626870" y="2631440"/>
                </a:lnTo>
                <a:close/>
              </a:path>
              <a:path w="2602865" h="3155950">
                <a:moveTo>
                  <a:pt x="1626870" y="2542540"/>
                </a:moveTo>
                <a:lnTo>
                  <a:pt x="1614170" y="2542540"/>
                </a:lnTo>
                <a:lnTo>
                  <a:pt x="1614170" y="2593340"/>
                </a:lnTo>
                <a:lnTo>
                  <a:pt x="1626870" y="2593340"/>
                </a:lnTo>
                <a:lnTo>
                  <a:pt x="1626870" y="2542540"/>
                </a:lnTo>
                <a:close/>
              </a:path>
              <a:path w="2602865" h="3155950">
                <a:moveTo>
                  <a:pt x="1626870" y="2453640"/>
                </a:moveTo>
                <a:lnTo>
                  <a:pt x="1614170" y="2453640"/>
                </a:lnTo>
                <a:lnTo>
                  <a:pt x="1614170" y="2504440"/>
                </a:lnTo>
                <a:lnTo>
                  <a:pt x="1626870" y="2504440"/>
                </a:lnTo>
                <a:lnTo>
                  <a:pt x="1626870" y="2453640"/>
                </a:lnTo>
                <a:close/>
              </a:path>
              <a:path w="2602865" h="3155950">
                <a:moveTo>
                  <a:pt x="1626870" y="2364740"/>
                </a:moveTo>
                <a:lnTo>
                  <a:pt x="1614170" y="2364740"/>
                </a:lnTo>
                <a:lnTo>
                  <a:pt x="1614170" y="2415540"/>
                </a:lnTo>
                <a:lnTo>
                  <a:pt x="1626870" y="2415540"/>
                </a:lnTo>
                <a:lnTo>
                  <a:pt x="1626870" y="2364740"/>
                </a:lnTo>
                <a:close/>
              </a:path>
              <a:path w="2602865" h="3155950">
                <a:moveTo>
                  <a:pt x="1626870" y="2275840"/>
                </a:moveTo>
                <a:lnTo>
                  <a:pt x="1614170" y="2275840"/>
                </a:lnTo>
                <a:lnTo>
                  <a:pt x="1614170" y="2326652"/>
                </a:lnTo>
                <a:lnTo>
                  <a:pt x="1626870" y="2326652"/>
                </a:lnTo>
                <a:lnTo>
                  <a:pt x="1626870" y="2275840"/>
                </a:lnTo>
                <a:close/>
              </a:path>
              <a:path w="2602865" h="3155950">
                <a:moveTo>
                  <a:pt x="1626870" y="2186940"/>
                </a:moveTo>
                <a:lnTo>
                  <a:pt x="1614170" y="2186940"/>
                </a:lnTo>
                <a:lnTo>
                  <a:pt x="1614170" y="2237740"/>
                </a:lnTo>
                <a:lnTo>
                  <a:pt x="1626870" y="2237740"/>
                </a:lnTo>
                <a:lnTo>
                  <a:pt x="1626870" y="2186940"/>
                </a:lnTo>
                <a:close/>
              </a:path>
              <a:path w="2602865" h="3155950">
                <a:moveTo>
                  <a:pt x="1626870" y="2098040"/>
                </a:moveTo>
                <a:lnTo>
                  <a:pt x="1614170" y="2098040"/>
                </a:lnTo>
                <a:lnTo>
                  <a:pt x="1614170" y="2148840"/>
                </a:lnTo>
                <a:lnTo>
                  <a:pt x="1626870" y="2148840"/>
                </a:lnTo>
                <a:lnTo>
                  <a:pt x="1626870" y="2098040"/>
                </a:lnTo>
                <a:close/>
              </a:path>
              <a:path w="2602865" h="3155950">
                <a:moveTo>
                  <a:pt x="1626870" y="2009140"/>
                </a:moveTo>
                <a:lnTo>
                  <a:pt x="1614170" y="2009140"/>
                </a:lnTo>
                <a:lnTo>
                  <a:pt x="1614170" y="2059940"/>
                </a:lnTo>
                <a:lnTo>
                  <a:pt x="1626870" y="2059940"/>
                </a:lnTo>
                <a:lnTo>
                  <a:pt x="1626870" y="2009140"/>
                </a:lnTo>
                <a:close/>
              </a:path>
              <a:path w="2602865" h="3155950">
                <a:moveTo>
                  <a:pt x="1626870" y="1920240"/>
                </a:moveTo>
                <a:lnTo>
                  <a:pt x="1614170" y="1920240"/>
                </a:lnTo>
                <a:lnTo>
                  <a:pt x="1614170" y="1971040"/>
                </a:lnTo>
                <a:lnTo>
                  <a:pt x="1626870" y="1971040"/>
                </a:lnTo>
                <a:lnTo>
                  <a:pt x="1626870" y="1920240"/>
                </a:lnTo>
                <a:close/>
              </a:path>
              <a:path w="2602865" h="3155950">
                <a:moveTo>
                  <a:pt x="1626870" y="1831340"/>
                </a:moveTo>
                <a:lnTo>
                  <a:pt x="1614170" y="1831340"/>
                </a:lnTo>
                <a:lnTo>
                  <a:pt x="1614170" y="1882140"/>
                </a:lnTo>
                <a:lnTo>
                  <a:pt x="1626870" y="1882140"/>
                </a:lnTo>
                <a:lnTo>
                  <a:pt x="1626870" y="1831340"/>
                </a:lnTo>
                <a:close/>
              </a:path>
              <a:path w="2602865" h="3155950">
                <a:moveTo>
                  <a:pt x="1638300" y="432562"/>
                </a:moveTo>
                <a:lnTo>
                  <a:pt x="1587500" y="432562"/>
                </a:lnTo>
                <a:lnTo>
                  <a:pt x="1587500" y="445262"/>
                </a:lnTo>
                <a:lnTo>
                  <a:pt x="1638300" y="445262"/>
                </a:lnTo>
                <a:lnTo>
                  <a:pt x="1638300" y="432562"/>
                </a:lnTo>
                <a:close/>
              </a:path>
              <a:path w="2602865" h="3155950">
                <a:moveTo>
                  <a:pt x="1656080" y="697230"/>
                </a:moveTo>
                <a:lnTo>
                  <a:pt x="1605280" y="697230"/>
                </a:lnTo>
                <a:lnTo>
                  <a:pt x="1605280" y="709930"/>
                </a:lnTo>
                <a:lnTo>
                  <a:pt x="1656080" y="709930"/>
                </a:lnTo>
                <a:lnTo>
                  <a:pt x="1656080" y="697230"/>
                </a:lnTo>
                <a:close/>
              </a:path>
              <a:path w="2602865" h="3155950">
                <a:moveTo>
                  <a:pt x="1684909" y="3055937"/>
                </a:moveTo>
                <a:lnTo>
                  <a:pt x="1634109" y="3055963"/>
                </a:lnTo>
                <a:lnTo>
                  <a:pt x="1634109" y="3068663"/>
                </a:lnTo>
                <a:lnTo>
                  <a:pt x="1684909" y="3068637"/>
                </a:lnTo>
                <a:lnTo>
                  <a:pt x="1684909" y="3055937"/>
                </a:lnTo>
                <a:close/>
              </a:path>
              <a:path w="2602865" h="3155950">
                <a:moveTo>
                  <a:pt x="1686560" y="1573530"/>
                </a:moveTo>
                <a:lnTo>
                  <a:pt x="1635760" y="1573530"/>
                </a:lnTo>
                <a:lnTo>
                  <a:pt x="1635760" y="1586230"/>
                </a:lnTo>
                <a:lnTo>
                  <a:pt x="1686560" y="1586230"/>
                </a:lnTo>
                <a:lnTo>
                  <a:pt x="1686560" y="1573530"/>
                </a:lnTo>
                <a:close/>
              </a:path>
              <a:path w="2602865" h="3155950">
                <a:moveTo>
                  <a:pt x="1723390" y="428752"/>
                </a:moveTo>
                <a:lnTo>
                  <a:pt x="1710690" y="428752"/>
                </a:lnTo>
                <a:lnTo>
                  <a:pt x="1710690" y="432562"/>
                </a:lnTo>
                <a:lnTo>
                  <a:pt x="1676400" y="432562"/>
                </a:lnTo>
                <a:lnTo>
                  <a:pt x="1676400" y="445262"/>
                </a:lnTo>
                <a:lnTo>
                  <a:pt x="1723390" y="445262"/>
                </a:lnTo>
                <a:lnTo>
                  <a:pt x="1723390" y="438912"/>
                </a:lnTo>
                <a:lnTo>
                  <a:pt x="1723390" y="432562"/>
                </a:lnTo>
                <a:lnTo>
                  <a:pt x="1723390" y="428752"/>
                </a:lnTo>
                <a:close/>
              </a:path>
              <a:path w="2602865" h="3155950">
                <a:moveTo>
                  <a:pt x="1723390" y="339852"/>
                </a:moveTo>
                <a:lnTo>
                  <a:pt x="1710690" y="339852"/>
                </a:lnTo>
                <a:lnTo>
                  <a:pt x="1710690" y="390652"/>
                </a:lnTo>
                <a:lnTo>
                  <a:pt x="1723390" y="390652"/>
                </a:lnTo>
                <a:lnTo>
                  <a:pt x="1723390" y="339852"/>
                </a:lnTo>
                <a:close/>
              </a:path>
              <a:path w="2602865" h="3155950">
                <a:moveTo>
                  <a:pt x="1723390" y="250952"/>
                </a:moveTo>
                <a:lnTo>
                  <a:pt x="1710690" y="250952"/>
                </a:lnTo>
                <a:lnTo>
                  <a:pt x="1710690" y="301752"/>
                </a:lnTo>
                <a:lnTo>
                  <a:pt x="1723390" y="301752"/>
                </a:lnTo>
                <a:lnTo>
                  <a:pt x="1723390" y="250952"/>
                </a:lnTo>
                <a:close/>
              </a:path>
              <a:path w="2602865" h="3155950">
                <a:moveTo>
                  <a:pt x="1723390" y="162052"/>
                </a:moveTo>
                <a:lnTo>
                  <a:pt x="1710690" y="162052"/>
                </a:lnTo>
                <a:lnTo>
                  <a:pt x="1710690" y="212852"/>
                </a:lnTo>
                <a:lnTo>
                  <a:pt x="1723390" y="212852"/>
                </a:lnTo>
                <a:lnTo>
                  <a:pt x="1723390" y="162052"/>
                </a:lnTo>
                <a:close/>
              </a:path>
              <a:path w="2602865" h="3155950">
                <a:moveTo>
                  <a:pt x="1723390" y="73152"/>
                </a:moveTo>
                <a:lnTo>
                  <a:pt x="1710690" y="73152"/>
                </a:lnTo>
                <a:lnTo>
                  <a:pt x="1710690" y="123952"/>
                </a:lnTo>
                <a:lnTo>
                  <a:pt x="1723390" y="123952"/>
                </a:lnTo>
                <a:lnTo>
                  <a:pt x="1723390" y="73152"/>
                </a:lnTo>
                <a:close/>
              </a:path>
              <a:path w="2602865" h="3155950">
                <a:moveTo>
                  <a:pt x="1744980" y="697230"/>
                </a:moveTo>
                <a:lnTo>
                  <a:pt x="1694180" y="697230"/>
                </a:lnTo>
                <a:lnTo>
                  <a:pt x="1694180" y="709930"/>
                </a:lnTo>
                <a:lnTo>
                  <a:pt x="1744980" y="709930"/>
                </a:lnTo>
                <a:lnTo>
                  <a:pt x="1744980" y="697230"/>
                </a:lnTo>
                <a:close/>
              </a:path>
              <a:path w="2602865" h="3155950">
                <a:moveTo>
                  <a:pt x="1770888" y="31750"/>
                </a:moveTo>
                <a:lnTo>
                  <a:pt x="1720088" y="31750"/>
                </a:lnTo>
                <a:lnTo>
                  <a:pt x="1720088" y="44450"/>
                </a:lnTo>
                <a:lnTo>
                  <a:pt x="1770888" y="44450"/>
                </a:lnTo>
                <a:lnTo>
                  <a:pt x="1770888" y="31750"/>
                </a:lnTo>
                <a:close/>
              </a:path>
              <a:path w="2602865" h="3155950">
                <a:moveTo>
                  <a:pt x="1773809" y="3055912"/>
                </a:moveTo>
                <a:lnTo>
                  <a:pt x="1723009" y="3055924"/>
                </a:lnTo>
                <a:lnTo>
                  <a:pt x="1723009" y="3068624"/>
                </a:lnTo>
                <a:lnTo>
                  <a:pt x="1773809" y="3068612"/>
                </a:lnTo>
                <a:lnTo>
                  <a:pt x="1773809" y="3055912"/>
                </a:lnTo>
                <a:close/>
              </a:path>
              <a:path w="2602865" h="3155950">
                <a:moveTo>
                  <a:pt x="1775460" y="1573530"/>
                </a:moveTo>
                <a:lnTo>
                  <a:pt x="1724660" y="1573530"/>
                </a:lnTo>
                <a:lnTo>
                  <a:pt x="1724660" y="1586230"/>
                </a:lnTo>
                <a:lnTo>
                  <a:pt x="1775460" y="1586230"/>
                </a:lnTo>
                <a:lnTo>
                  <a:pt x="1775460" y="1573530"/>
                </a:lnTo>
                <a:close/>
              </a:path>
              <a:path w="2602865" h="3155950">
                <a:moveTo>
                  <a:pt x="1833880" y="697230"/>
                </a:moveTo>
                <a:lnTo>
                  <a:pt x="1783080" y="697230"/>
                </a:lnTo>
                <a:lnTo>
                  <a:pt x="1783080" y="709930"/>
                </a:lnTo>
                <a:lnTo>
                  <a:pt x="1833880" y="709930"/>
                </a:lnTo>
                <a:lnTo>
                  <a:pt x="1833880" y="697230"/>
                </a:lnTo>
                <a:close/>
              </a:path>
              <a:path w="2602865" h="3155950">
                <a:moveTo>
                  <a:pt x="1859788" y="31750"/>
                </a:moveTo>
                <a:lnTo>
                  <a:pt x="1808988" y="31750"/>
                </a:lnTo>
                <a:lnTo>
                  <a:pt x="1808988" y="44450"/>
                </a:lnTo>
                <a:lnTo>
                  <a:pt x="1859788" y="44450"/>
                </a:lnTo>
                <a:lnTo>
                  <a:pt x="1859788" y="31750"/>
                </a:lnTo>
                <a:close/>
              </a:path>
              <a:path w="2602865" h="3155950">
                <a:moveTo>
                  <a:pt x="1862709" y="3055874"/>
                </a:moveTo>
                <a:lnTo>
                  <a:pt x="1811909" y="3055899"/>
                </a:lnTo>
                <a:lnTo>
                  <a:pt x="1811909" y="3068599"/>
                </a:lnTo>
                <a:lnTo>
                  <a:pt x="1862709" y="3068574"/>
                </a:lnTo>
                <a:lnTo>
                  <a:pt x="1862709" y="3055874"/>
                </a:lnTo>
                <a:close/>
              </a:path>
              <a:path w="2602865" h="3155950">
                <a:moveTo>
                  <a:pt x="1864360" y="1573530"/>
                </a:moveTo>
                <a:lnTo>
                  <a:pt x="1813560" y="1573530"/>
                </a:lnTo>
                <a:lnTo>
                  <a:pt x="1813560" y="1586230"/>
                </a:lnTo>
                <a:lnTo>
                  <a:pt x="1864360" y="1586230"/>
                </a:lnTo>
                <a:lnTo>
                  <a:pt x="1864360" y="1573530"/>
                </a:lnTo>
                <a:close/>
              </a:path>
              <a:path w="2602865" h="3155950">
                <a:moveTo>
                  <a:pt x="1922780" y="697230"/>
                </a:moveTo>
                <a:lnTo>
                  <a:pt x="1871980" y="697230"/>
                </a:lnTo>
                <a:lnTo>
                  <a:pt x="1871980" y="709930"/>
                </a:lnTo>
                <a:lnTo>
                  <a:pt x="1922780" y="709930"/>
                </a:lnTo>
                <a:lnTo>
                  <a:pt x="1922780" y="697230"/>
                </a:lnTo>
                <a:close/>
              </a:path>
              <a:path w="2602865" h="3155950">
                <a:moveTo>
                  <a:pt x="1951609" y="3055848"/>
                </a:moveTo>
                <a:lnTo>
                  <a:pt x="1900809" y="3055861"/>
                </a:lnTo>
                <a:lnTo>
                  <a:pt x="1900809" y="3068561"/>
                </a:lnTo>
                <a:lnTo>
                  <a:pt x="1951609" y="3068548"/>
                </a:lnTo>
                <a:lnTo>
                  <a:pt x="1951609" y="3055848"/>
                </a:lnTo>
                <a:close/>
              </a:path>
              <a:path w="2602865" h="3155950">
                <a:moveTo>
                  <a:pt x="1953260" y="1573530"/>
                </a:moveTo>
                <a:lnTo>
                  <a:pt x="1902460" y="1573530"/>
                </a:lnTo>
                <a:lnTo>
                  <a:pt x="1902460" y="1586230"/>
                </a:lnTo>
                <a:lnTo>
                  <a:pt x="1953260" y="1586230"/>
                </a:lnTo>
                <a:lnTo>
                  <a:pt x="1953260" y="1573530"/>
                </a:lnTo>
                <a:close/>
              </a:path>
              <a:path w="2602865" h="3155950">
                <a:moveTo>
                  <a:pt x="1974088" y="963422"/>
                </a:moveTo>
                <a:lnTo>
                  <a:pt x="1961388" y="963422"/>
                </a:lnTo>
                <a:lnTo>
                  <a:pt x="1961388" y="1014222"/>
                </a:lnTo>
                <a:lnTo>
                  <a:pt x="1974088" y="1014222"/>
                </a:lnTo>
                <a:lnTo>
                  <a:pt x="1974088" y="963422"/>
                </a:lnTo>
                <a:close/>
              </a:path>
              <a:path w="2602865" h="3155950">
                <a:moveTo>
                  <a:pt x="1974088" y="874522"/>
                </a:moveTo>
                <a:lnTo>
                  <a:pt x="1961388" y="874522"/>
                </a:lnTo>
                <a:lnTo>
                  <a:pt x="1961388" y="925322"/>
                </a:lnTo>
                <a:lnTo>
                  <a:pt x="1974088" y="925322"/>
                </a:lnTo>
                <a:lnTo>
                  <a:pt x="1974088" y="874522"/>
                </a:lnTo>
                <a:close/>
              </a:path>
              <a:path w="2602865" h="3155950">
                <a:moveTo>
                  <a:pt x="1974088" y="785622"/>
                </a:moveTo>
                <a:lnTo>
                  <a:pt x="1961388" y="785622"/>
                </a:lnTo>
                <a:lnTo>
                  <a:pt x="1961388" y="836422"/>
                </a:lnTo>
                <a:lnTo>
                  <a:pt x="1974088" y="836422"/>
                </a:lnTo>
                <a:lnTo>
                  <a:pt x="1974088" y="785622"/>
                </a:lnTo>
                <a:close/>
              </a:path>
              <a:path w="2602865" h="3155950">
                <a:moveTo>
                  <a:pt x="1974088" y="697230"/>
                </a:moveTo>
                <a:lnTo>
                  <a:pt x="1960880" y="697230"/>
                </a:lnTo>
                <a:lnTo>
                  <a:pt x="1960880" y="709930"/>
                </a:lnTo>
                <a:lnTo>
                  <a:pt x="1961388" y="709930"/>
                </a:lnTo>
                <a:lnTo>
                  <a:pt x="1961388" y="747522"/>
                </a:lnTo>
                <a:lnTo>
                  <a:pt x="1974088" y="747522"/>
                </a:lnTo>
                <a:lnTo>
                  <a:pt x="1974088" y="709930"/>
                </a:lnTo>
                <a:lnTo>
                  <a:pt x="1974088" y="703580"/>
                </a:lnTo>
                <a:lnTo>
                  <a:pt x="1974088" y="697230"/>
                </a:lnTo>
                <a:close/>
              </a:path>
              <a:path w="2602865" h="3155950">
                <a:moveTo>
                  <a:pt x="2004187" y="1060323"/>
                </a:moveTo>
                <a:lnTo>
                  <a:pt x="1974088" y="1060323"/>
                </a:lnTo>
                <a:lnTo>
                  <a:pt x="1974088" y="1052322"/>
                </a:lnTo>
                <a:lnTo>
                  <a:pt x="1961388" y="1052322"/>
                </a:lnTo>
                <a:lnTo>
                  <a:pt x="1961388" y="1073023"/>
                </a:lnTo>
                <a:lnTo>
                  <a:pt x="2004187" y="1073023"/>
                </a:lnTo>
                <a:lnTo>
                  <a:pt x="2004187" y="1066673"/>
                </a:lnTo>
                <a:lnTo>
                  <a:pt x="2004187" y="1060323"/>
                </a:lnTo>
                <a:close/>
              </a:path>
              <a:path w="2602865" h="3155950">
                <a:moveTo>
                  <a:pt x="2024380" y="38100"/>
                </a:moveTo>
                <a:lnTo>
                  <a:pt x="2011680" y="31750"/>
                </a:lnTo>
                <a:lnTo>
                  <a:pt x="1948180" y="0"/>
                </a:lnTo>
                <a:lnTo>
                  <a:pt x="1948180" y="31750"/>
                </a:lnTo>
                <a:lnTo>
                  <a:pt x="1897888" y="31750"/>
                </a:lnTo>
                <a:lnTo>
                  <a:pt x="1897888" y="44450"/>
                </a:lnTo>
                <a:lnTo>
                  <a:pt x="1948180" y="44450"/>
                </a:lnTo>
                <a:lnTo>
                  <a:pt x="1948180" y="76200"/>
                </a:lnTo>
                <a:lnTo>
                  <a:pt x="2011680" y="44450"/>
                </a:lnTo>
                <a:lnTo>
                  <a:pt x="2024380" y="38100"/>
                </a:lnTo>
                <a:close/>
              </a:path>
              <a:path w="2602865" h="3155950">
                <a:moveTo>
                  <a:pt x="2036826" y="1985264"/>
                </a:moveTo>
                <a:lnTo>
                  <a:pt x="2024126" y="1985264"/>
                </a:lnTo>
                <a:lnTo>
                  <a:pt x="2024126" y="2036064"/>
                </a:lnTo>
                <a:lnTo>
                  <a:pt x="2036826" y="2036064"/>
                </a:lnTo>
                <a:lnTo>
                  <a:pt x="2036826" y="1985264"/>
                </a:lnTo>
                <a:close/>
              </a:path>
              <a:path w="2602865" h="3155950">
                <a:moveTo>
                  <a:pt x="2036826" y="1896364"/>
                </a:moveTo>
                <a:lnTo>
                  <a:pt x="2024126" y="1896364"/>
                </a:lnTo>
                <a:lnTo>
                  <a:pt x="2024126" y="1947164"/>
                </a:lnTo>
                <a:lnTo>
                  <a:pt x="2036826" y="1947164"/>
                </a:lnTo>
                <a:lnTo>
                  <a:pt x="2036826" y="1896364"/>
                </a:lnTo>
                <a:close/>
              </a:path>
              <a:path w="2602865" h="3155950">
                <a:moveTo>
                  <a:pt x="2036826" y="1807464"/>
                </a:moveTo>
                <a:lnTo>
                  <a:pt x="2024126" y="1807464"/>
                </a:lnTo>
                <a:lnTo>
                  <a:pt x="2024126" y="1858264"/>
                </a:lnTo>
                <a:lnTo>
                  <a:pt x="2036826" y="1858264"/>
                </a:lnTo>
                <a:lnTo>
                  <a:pt x="2036826" y="1807464"/>
                </a:lnTo>
                <a:close/>
              </a:path>
              <a:path w="2602865" h="3155950">
                <a:moveTo>
                  <a:pt x="2036826" y="1718564"/>
                </a:moveTo>
                <a:lnTo>
                  <a:pt x="2024126" y="1718564"/>
                </a:lnTo>
                <a:lnTo>
                  <a:pt x="2024126" y="1769364"/>
                </a:lnTo>
                <a:lnTo>
                  <a:pt x="2036826" y="1769364"/>
                </a:lnTo>
                <a:lnTo>
                  <a:pt x="2036826" y="1718564"/>
                </a:lnTo>
                <a:close/>
              </a:path>
              <a:path w="2602865" h="3155950">
                <a:moveTo>
                  <a:pt x="2036826" y="1629664"/>
                </a:moveTo>
                <a:lnTo>
                  <a:pt x="2024126" y="1629664"/>
                </a:lnTo>
                <a:lnTo>
                  <a:pt x="2024126" y="1680464"/>
                </a:lnTo>
                <a:lnTo>
                  <a:pt x="2036826" y="1680464"/>
                </a:lnTo>
                <a:lnTo>
                  <a:pt x="2036826" y="1629664"/>
                </a:lnTo>
                <a:close/>
              </a:path>
              <a:path w="2602865" h="3155950">
                <a:moveTo>
                  <a:pt x="2036826" y="1573530"/>
                </a:moveTo>
                <a:lnTo>
                  <a:pt x="1991360" y="1573530"/>
                </a:lnTo>
                <a:lnTo>
                  <a:pt x="1991360" y="1586230"/>
                </a:lnTo>
                <a:lnTo>
                  <a:pt x="2024126" y="1586230"/>
                </a:lnTo>
                <a:lnTo>
                  <a:pt x="2024126" y="1591564"/>
                </a:lnTo>
                <a:lnTo>
                  <a:pt x="2036826" y="1591564"/>
                </a:lnTo>
                <a:lnTo>
                  <a:pt x="2036826" y="1586230"/>
                </a:lnTo>
                <a:lnTo>
                  <a:pt x="2036826" y="1579880"/>
                </a:lnTo>
                <a:lnTo>
                  <a:pt x="2036826" y="1573530"/>
                </a:lnTo>
                <a:close/>
              </a:path>
              <a:path w="2602865" h="3155950">
                <a:moveTo>
                  <a:pt x="2040509" y="3055810"/>
                </a:moveTo>
                <a:lnTo>
                  <a:pt x="1989709" y="3055836"/>
                </a:lnTo>
                <a:lnTo>
                  <a:pt x="1989709" y="3068536"/>
                </a:lnTo>
                <a:lnTo>
                  <a:pt x="2040509" y="3068510"/>
                </a:lnTo>
                <a:lnTo>
                  <a:pt x="2040509" y="3055810"/>
                </a:lnTo>
                <a:close/>
              </a:path>
              <a:path w="2602865" h="3155950">
                <a:moveTo>
                  <a:pt x="2062099" y="2086991"/>
                </a:moveTo>
                <a:lnTo>
                  <a:pt x="2036826" y="2086991"/>
                </a:lnTo>
                <a:lnTo>
                  <a:pt x="2036826" y="2074164"/>
                </a:lnTo>
                <a:lnTo>
                  <a:pt x="2024126" y="2074164"/>
                </a:lnTo>
                <a:lnTo>
                  <a:pt x="2024126" y="2099691"/>
                </a:lnTo>
                <a:lnTo>
                  <a:pt x="2062099" y="2099691"/>
                </a:lnTo>
                <a:lnTo>
                  <a:pt x="2062099" y="2093341"/>
                </a:lnTo>
                <a:lnTo>
                  <a:pt x="2062099" y="2086991"/>
                </a:lnTo>
                <a:close/>
              </a:path>
              <a:path w="2602865" h="3155950">
                <a:moveTo>
                  <a:pt x="2093087" y="1060323"/>
                </a:moveTo>
                <a:lnTo>
                  <a:pt x="2042287" y="1060323"/>
                </a:lnTo>
                <a:lnTo>
                  <a:pt x="2042287" y="1073023"/>
                </a:lnTo>
                <a:lnTo>
                  <a:pt x="2093087" y="1073023"/>
                </a:lnTo>
                <a:lnTo>
                  <a:pt x="2093087" y="1060323"/>
                </a:lnTo>
                <a:close/>
              </a:path>
              <a:path w="2602865" h="3155950">
                <a:moveTo>
                  <a:pt x="2119757" y="3061385"/>
                </a:moveTo>
                <a:lnTo>
                  <a:pt x="2043176" y="3024225"/>
                </a:lnTo>
                <a:lnTo>
                  <a:pt x="2044065" y="3100413"/>
                </a:lnTo>
                <a:lnTo>
                  <a:pt x="2119757" y="3061385"/>
                </a:lnTo>
                <a:close/>
              </a:path>
              <a:path w="2602865" h="3155950">
                <a:moveTo>
                  <a:pt x="2150999" y="2086991"/>
                </a:moveTo>
                <a:lnTo>
                  <a:pt x="2100199" y="2086991"/>
                </a:lnTo>
                <a:lnTo>
                  <a:pt x="2100199" y="2099691"/>
                </a:lnTo>
                <a:lnTo>
                  <a:pt x="2150999" y="2099691"/>
                </a:lnTo>
                <a:lnTo>
                  <a:pt x="2150999" y="2086991"/>
                </a:lnTo>
                <a:close/>
              </a:path>
              <a:path w="2602865" h="3155950">
                <a:moveTo>
                  <a:pt x="2181987" y="1060323"/>
                </a:moveTo>
                <a:lnTo>
                  <a:pt x="2131187" y="1060323"/>
                </a:lnTo>
                <a:lnTo>
                  <a:pt x="2131187" y="1073023"/>
                </a:lnTo>
                <a:lnTo>
                  <a:pt x="2181987" y="1073023"/>
                </a:lnTo>
                <a:lnTo>
                  <a:pt x="2181987" y="1060323"/>
                </a:lnTo>
                <a:close/>
              </a:path>
              <a:path w="2602865" h="3155950">
                <a:moveTo>
                  <a:pt x="2239899" y="2086991"/>
                </a:moveTo>
                <a:lnTo>
                  <a:pt x="2189099" y="2086991"/>
                </a:lnTo>
                <a:lnTo>
                  <a:pt x="2189099" y="2099691"/>
                </a:lnTo>
                <a:lnTo>
                  <a:pt x="2239899" y="2099691"/>
                </a:lnTo>
                <a:lnTo>
                  <a:pt x="2239899" y="2086991"/>
                </a:lnTo>
                <a:close/>
              </a:path>
              <a:path w="2602865" h="3155950">
                <a:moveTo>
                  <a:pt x="2270887" y="1060323"/>
                </a:moveTo>
                <a:lnTo>
                  <a:pt x="2220087" y="1060323"/>
                </a:lnTo>
                <a:lnTo>
                  <a:pt x="2220087" y="1073023"/>
                </a:lnTo>
                <a:lnTo>
                  <a:pt x="2270887" y="1073023"/>
                </a:lnTo>
                <a:lnTo>
                  <a:pt x="2270887" y="1060323"/>
                </a:lnTo>
                <a:close/>
              </a:path>
              <a:path w="2602865" h="3155950">
                <a:moveTo>
                  <a:pt x="2328799" y="2086991"/>
                </a:moveTo>
                <a:lnTo>
                  <a:pt x="2277999" y="2086991"/>
                </a:lnTo>
                <a:lnTo>
                  <a:pt x="2277999" y="2099691"/>
                </a:lnTo>
                <a:lnTo>
                  <a:pt x="2328799" y="2099691"/>
                </a:lnTo>
                <a:lnTo>
                  <a:pt x="2328799" y="2086991"/>
                </a:lnTo>
                <a:close/>
              </a:path>
              <a:path w="2602865" h="3155950">
                <a:moveTo>
                  <a:pt x="2359787" y="1060323"/>
                </a:moveTo>
                <a:lnTo>
                  <a:pt x="2308987" y="1060323"/>
                </a:lnTo>
                <a:lnTo>
                  <a:pt x="2308987" y="1073023"/>
                </a:lnTo>
                <a:lnTo>
                  <a:pt x="2359787" y="1073023"/>
                </a:lnTo>
                <a:lnTo>
                  <a:pt x="2359787" y="1060323"/>
                </a:lnTo>
                <a:close/>
              </a:path>
              <a:path w="2602865" h="3155950">
                <a:moveTo>
                  <a:pt x="2417699" y="2086991"/>
                </a:moveTo>
                <a:lnTo>
                  <a:pt x="2366899" y="2086991"/>
                </a:lnTo>
                <a:lnTo>
                  <a:pt x="2366899" y="2099691"/>
                </a:lnTo>
                <a:lnTo>
                  <a:pt x="2417699" y="2099691"/>
                </a:lnTo>
                <a:lnTo>
                  <a:pt x="2417699" y="2086991"/>
                </a:lnTo>
                <a:close/>
              </a:path>
              <a:path w="2602865" h="3155950">
                <a:moveTo>
                  <a:pt x="2448687" y="1060323"/>
                </a:moveTo>
                <a:lnTo>
                  <a:pt x="2397887" y="1060323"/>
                </a:lnTo>
                <a:lnTo>
                  <a:pt x="2397887" y="1073023"/>
                </a:lnTo>
                <a:lnTo>
                  <a:pt x="2448687" y="1073023"/>
                </a:lnTo>
                <a:lnTo>
                  <a:pt x="2448687" y="1060323"/>
                </a:lnTo>
                <a:close/>
              </a:path>
              <a:path w="2602865" h="3155950">
                <a:moveTo>
                  <a:pt x="2506599" y="2086991"/>
                </a:moveTo>
                <a:lnTo>
                  <a:pt x="2455799" y="2086991"/>
                </a:lnTo>
                <a:lnTo>
                  <a:pt x="2455799" y="2099691"/>
                </a:lnTo>
                <a:lnTo>
                  <a:pt x="2506599" y="2099691"/>
                </a:lnTo>
                <a:lnTo>
                  <a:pt x="2506599" y="2086991"/>
                </a:lnTo>
                <a:close/>
              </a:path>
              <a:path w="2602865" h="3155950">
                <a:moveTo>
                  <a:pt x="2596896" y="1066673"/>
                </a:moveTo>
                <a:lnTo>
                  <a:pt x="2584196" y="1060323"/>
                </a:lnTo>
                <a:lnTo>
                  <a:pt x="2520696" y="1028573"/>
                </a:lnTo>
                <a:lnTo>
                  <a:pt x="2520696" y="1060323"/>
                </a:lnTo>
                <a:lnTo>
                  <a:pt x="2486787" y="1060323"/>
                </a:lnTo>
                <a:lnTo>
                  <a:pt x="2486787" y="1073023"/>
                </a:lnTo>
                <a:lnTo>
                  <a:pt x="2520696" y="1073023"/>
                </a:lnTo>
                <a:lnTo>
                  <a:pt x="2520696" y="1104773"/>
                </a:lnTo>
                <a:lnTo>
                  <a:pt x="2584196" y="1073023"/>
                </a:lnTo>
                <a:lnTo>
                  <a:pt x="2596896" y="1066673"/>
                </a:lnTo>
                <a:close/>
              </a:path>
              <a:path w="2602865" h="3155950">
                <a:moveTo>
                  <a:pt x="2602865" y="2093341"/>
                </a:moveTo>
                <a:lnTo>
                  <a:pt x="2526665" y="2055241"/>
                </a:lnTo>
                <a:lnTo>
                  <a:pt x="2526665" y="2131441"/>
                </a:lnTo>
                <a:lnTo>
                  <a:pt x="2602865" y="2093341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13379" y="36448"/>
            <a:ext cx="6365240" cy="1075055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 i="0">
                <a:solidFill>
                  <a:srgbClr val="6FAC46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1266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13379" y="36448"/>
            <a:ext cx="6365240" cy="1075055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 i="0">
                <a:solidFill>
                  <a:srgbClr val="6FAC46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96995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28516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B307-C29A-446B-A5A5-84435638476D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25/11/2020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31C-908E-4746-997E-21C4A48369D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FA3D0C1-D06A-4CB2-8A7E-5194166379D2}"/>
              </a:ext>
            </a:extLst>
          </p:cNvPr>
          <p:cNvSpPr/>
          <p:nvPr userDrawn="1"/>
        </p:nvSpPr>
        <p:spPr>
          <a:xfrm>
            <a:off x="873211" y="1433384"/>
            <a:ext cx="10602097" cy="6260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7658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87FE6E6-E360-408B-B397-9B5CA6043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A21F78-F017-40CD-B986-E9EDED4C3712}" type="datetimeFigureOut">
              <a:rPr lang="es-CO" smtClean="0"/>
              <a:t>25/11/2020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5F6A1A2-E61C-42EE-8F40-CD22ACC5A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0AD8F51-0612-4435-8F83-6D6ADA18E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45EF5-FFD6-4C28-8BF7-4FF01D9D5D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004515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750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40460" y="6568439"/>
            <a:ext cx="9911080" cy="289560"/>
          </a:xfrm>
          <a:custGeom>
            <a:avLst/>
            <a:gdLst/>
            <a:ahLst/>
            <a:cxnLst/>
            <a:rect l="l" t="t" r="r" b="b"/>
            <a:pathLst>
              <a:path w="9911080" h="289559">
                <a:moveTo>
                  <a:pt x="9911080" y="0"/>
                </a:moveTo>
                <a:lnTo>
                  <a:pt x="0" y="0"/>
                </a:lnTo>
                <a:lnTo>
                  <a:pt x="0" y="289559"/>
                </a:lnTo>
                <a:lnTo>
                  <a:pt x="9911080" y="289559"/>
                </a:lnTo>
                <a:lnTo>
                  <a:pt x="991108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321800" y="449580"/>
            <a:ext cx="2870199" cy="561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83470" y="83831"/>
            <a:ext cx="1435917" cy="7211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962660"/>
            <a:ext cx="2273300" cy="939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33911" y="2559112"/>
            <a:ext cx="4194048" cy="38911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469390" y="2896869"/>
            <a:ext cx="2602865" cy="3155950"/>
          </a:xfrm>
          <a:custGeom>
            <a:avLst/>
            <a:gdLst/>
            <a:ahLst/>
            <a:cxnLst/>
            <a:rect l="l" t="t" r="r" b="b"/>
            <a:pathLst>
              <a:path w="2602865" h="3155950">
                <a:moveTo>
                  <a:pt x="76200" y="2074164"/>
                </a:moveTo>
                <a:lnTo>
                  <a:pt x="0" y="2112264"/>
                </a:lnTo>
                <a:lnTo>
                  <a:pt x="76200" y="2150364"/>
                </a:lnTo>
                <a:lnTo>
                  <a:pt x="76200" y="2074164"/>
                </a:lnTo>
                <a:close/>
              </a:path>
              <a:path w="2602865" h="3155950">
                <a:moveTo>
                  <a:pt x="76200" y="1046861"/>
                </a:moveTo>
                <a:lnTo>
                  <a:pt x="0" y="1084961"/>
                </a:lnTo>
                <a:lnTo>
                  <a:pt x="76200" y="1123061"/>
                </a:lnTo>
                <a:lnTo>
                  <a:pt x="76200" y="1046861"/>
                </a:lnTo>
                <a:close/>
              </a:path>
              <a:path w="2602865" h="3155950">
                <a:moveTo>
                  <a:pt x="130683" y="1078611"/>
                </a:moveTo>
                <a:lnTo>
                  <a:pt x="79883" y="1078611"/>
                </a:lnTo>
                <a:lnTo>
                  <a:pt x="79883" y="1091311"/>
                </a:lnTo>
                <a:lnTo>
                  <a:pt x="130683" y="1091311"/>
                </a:lnTo>
                <a:lnTo>
                  <a:pt x="130683" y="1078611"/>
                </a:lnTo>
                <a:close/>
              </a:path>
              <a:path w="2602865" h="3155950">
                <a:moveTo>
                  <a:pt x="130810" y="2105914"/>
                </a:moveTo>
                <a:lnTo>
                  <a:pt x="80010" y="2105914"/>
                </a:lnTo>
                <a:lnTo>
                  <a:pt x="80010" y="2118614"/>
                </a:lnTo>
                <a:lnTo>
                  <a:pt x="130810" y="2118614"/>
                </a:lnTo>
                <a:lnTo>
                  <a:pt x="130810" y="2105914"/>
                </a:lnTo>
                <a:close/>
              </a:path>
              <a:path w="2602865" h="3155950">
                <a:moveTo>
                  <a:pt x="219583" y="1078611"/>
                </a:moveTo>
                <a:lnTo>
                  <a:pt x="168783" y="1078611"/>
                </a:lnTo>
                <a:lnTo>
                  <a:pt x="168783" y="1091311"/>
                </a:lnTo>
                <a:lnTo>
                  <a:pt x="219583" y="1091311"/>
                </a:lnTo>
                <a:lnTo>
                  <a:pt x="219583" y="1078611"/>
                </a:lnTo>
                <a:close/>
              </a:path>
              <a:path w="2602865" h="3155950">
                <a:moveTo>
                  <a:pt x="219710" y="2105914"/>
                </a:moveTo>
                <a:lnTo>
                  <a:pt x="168910" y="2105914"/>
                </a:lnTo>
                <a:lnTo>
                  <a:pt x="168910" y="2118614"/>
                </a:lnTo>
                <a:lnTo>
                  <a:pt x="219710" y="2118614"/>
                </a:lnTo>
                <a:lnTo>
                  <a:pt x="219710" y="2105914"/>
                </a:lnTo>
                <a:close/>
              </a:path>
              <a:path w="2602865" h="3155950">
                <a:moveTo>
                  <a:pt x="308483" y="1078611"/>
                </a:moveTo>
                <a:lnTo>
                  <a:pt x="257683" y="1078611"/>
                </a:lnTo>
                <a:lnTo>
                  <a:pt x="257683" y="1091311"/>
                </a:lnTo>
                <a:lnTo>
                  <a:pt x="308483" y="1091311"/>
                </a:lnTo>
                <a:lnTo>
                  <a:pt x="308483" y="1078611"/>
                </a:lnTo>
                <a:close/>
              </a:path>
              <a:path w="2602865" h="3155950">
                <a:moveTo>
                  <a:pt x="308610" y="2105914"/>
                </a:moveTo>
                <a:lnTo>
                  <a:pt x="257810" y="2105914"/>
                </a:lnTo>
                <a:lnTo>
                  <a:pt x="257810" y="2118614"/>
                </a:lnTo>
                <a:lnTo>
                  <a:pt x="308610" y="2118614"/>
                </a:lnTo>
                <a:lnTo>
                  <a:pt x="308610" y="2105914"/>
                </a:lnTo>
                <a:close/>
              </a:path>
              <a:path w="2602865" h="3155950">
                <a:moveTo>
                  <a:pt x="397383" y="1078611"/>
                </a:moveTo>
                <a:lnTo>
                  <a:pt x="346583" y="1078611"/>
                </a:lnTo>
                <a:lnTo>
                  <a:pt x="346583" y="1091311"/>
                </a:lnTo>
                <a:lnTo>
                  <a:pt x="397383" y="1091311"/>
                </a:lnTo>
                <a:lnTo>
                  <a:pt x="397383" y="1078611"/>
                </a:lnTo>
                <a:close/>
              </a:path>
              <a:path w="2602865" h="3155950">
                <a:moveTo>
                  <a:pt x="397510" y="2105914"/>
                </a:moveTo>
                <a:lnTo>
                  <a:pt x="346710" y="2105914"/>
                </a:lnTo>
                <a:lnTo>
                  <a:pt x="346710" y="2118614"/>
                </a:lnTo>
                <a:lnTo>
                  <a:pt x="397510" y="2118614"/>
                </a:lnTo>
                <a:lnTo>
                  <a:pt x="397510" y="2105914"/>
                </a:lnTo>
                <a:close/>
              </a:path>
              <a:path w="2602865" h="3155950">
                <a:moveTo>
                  <a:pt x="467233" y="2086737"/>
                </a:moveTo>
                <a:lnTo>
                  <a:pt x="454533" y="2086737"/>
                </a:lnTo>
                <a:lnTo>
                  <a:pt x="454533" y="2105914"/>
                </a:lnTo>
                <a:lnTo>
                  <a:pt x="435610" y="2105914"/>
                </a:lnTo>
                <a:lnTo>
                  <a:pt x="435610" y="2118614"/>
                </a:lnTo>
                <a:lnTo>
                  <a:pt x="467233" y="2118614"/>
                </a:lnTo>
                <a:lnTo>
                  <a:pt x="467233" y="2112264"/>
                </a:lnTo>
                <a:lnTo>
                  <a:pt x="467233" y="2105914"/>
                </a:lnTo>
                <a:lnTo>
                  <a:pt x="467233" y="2086737"/>
                </a:lnTo>
                <a:close/>
              </a:path>
              <a:path w="2602865" h="3155950">
                <a:moveTo>
                  <a:pt x="467233" y="1997837"/>
                </a:moveTo>
                <a:lnTo>
                  <a:pt x="454533" y="1997837"/>
                </a:lnTo>
                <a:lnTo>
                  <a:pt x="454533" y="2048637"/>
                </a:lnTo>
                <a:lnTo>
                  <a:pt x="467233" y="2048637"/>
                </a:lnTo>
                <a:lnTo>
                  <a:pt x="467233" y="1997837"/>
                </a:lnTo>
                <a:close/>
              </a:path>
              <a:path w="2602865" h="3155950">
                <a:moveTo>
                  <a:pt x="467233" y="1908937"/>
                </a:moveTo>
                <a:lnTo>
                  <a:pt x="454533" y="1908937"/>
                </a:lnTo>
                <a:lnTo>
                  <a:pt x="454533" y="1959737"/>
                </a:lnTo>
                <a:lnTo>
                  <a:pt x="467233" y="1959737"/>
                </a:lnTo>
                <a:lnTo>
                  <a:pt x="467233" y="1908937"/>
                </a:lnTo>
                <a:close/>
              </a:path>
              <a:path w="2602865" h="3155950">
                <a:moveTo>
                  <a:pt x="467233" y="1820037"/>
                </a:moveTo>
                <a:lnTo>
                  <a:pt x="454533" y="1820037"/>
                </a:lnTo>
                <a:lnTo>
                  <a:pt x="454533" y="1870837"/>
                </a:lnTo>
                <a:lnTo>
                  <a:pt x="467233" y="1870837"/>
                </a:lnTo>
                <a:lnTo>
                  <a:pt x="467233" y="1820037"/>
                </a:lnTo>
                <a:close/>
              </a:path>
              <a:path w="2602865" h="3155950">
                <a:moveTo>
                  <a:pt x="467233" y="1731137"/>
                </a:moveTo>
                <a:lnTo>
                  <a:pt x="454533" y="1731137"/>
                </a:lnTo>
                <a:lnTo>
                  <a:pt x="454533" y="1781937"/>
                </a:lnTo>
                <a:lnTo>
                  <a:pt x="467233" y="1781937"/>
                </a:lnTo>
                <a:lnTo>
                  <a:pt x="467233" y="1731137"/>
                </a:lnTo>
                <a:close/>
              </a:path>
              <a:path w="2602865" h="3155950">
                <a:moveTo>
                  <a:pt x="467233" y="1642237"/>
                </a:moveTo>
                <a:lnTo>
                  <a:pt x="454533" y="1642237"/>
                </a:lnTo>
                <a:lnTo>
                  <a:pt x="454533" y="1693037"/>
                </a:lnTo>
                <a:lnTo>
                  <a:pt x="467233" y="1693037"/>
                </a:lnTo>
                <a:lnTo>
                  <a:pt x="467233" y="1642237"/>
                </a:lnTo>
                <a:close/>
              </a:path>
              <a:path w="2602865" h="3155950">
                <a:moveTo>
                  <a:pt x="467233" y="1553337"/>
                </a:moveTo>
                <a:lnTo>
                  <a:pt x="454533" y="1553337"/>
                </a:lnTo>
                <a:lnTo>
                  <a:pt x="454533" y="1604137"/>
                </a:lnTo>
                <a:lnTo>
                  <a:pt x="467233" y="1604137"/>
                </a:lnTo>
                <a:lnTo>
                  <a:pt x="467233" y="1553337"/>
                </a:lnTo>
                <a:close/>
              </a:path>
              <a:path w="2602865" h="3155950">
                <a:moveTo>
                  <a:pt x="467233" y="1464437"/>
                </a:moveTo>
                <a:lnTo>
                  <a:pt x="454533" y="1464437"/>
                </a:lnTo>
                <a:lnTo>
                  <a:pt x="454533" y="1515237"/>
                </a:lnTo>
                <a:lnTo>
                  <a:pt x="467233" y="1515237"/>
                </a:lnTo>
                <a:lnTo>
                  <a:pt x="467233" y="1464437"/>
                </a:lnTo>
                <a:close/>
              </a:path>
              <a:path w="2602865" h="3155950">
                <a:moveTo>
                  <a:pt x="467233" y="1375537"/>
                </a:moveTo>
                <a:lnTo>
                  <a:pt x="454533" y="1375537"/>
                </a:lnTo>
                <a:lnTo>
                  <a:pt x="454533" y="1426337"/>
                </a:lnTo>
                <a:lnTo>
                  <a:pt x="467233" y="1426337"/>
                </a:lnTo>
                <a:lnTo>
                  <a:pt x="467233" y="1375537"/>
                </a:lnTo>
                <a:close/>
              </a:path>
              <a:path w="2602865" h="3155950">
                <a:moveTo>
                  <a:pt x="467233" y="1286637"/>
                </a:moveTo>
                <a:lnTo>
                  <a:pt x="454533" y="1286637"/>
                </a:lnTo>
                <a:lnTo>
                  <a:pt x="454533" y="1337437"/>
                </a:lnTo>
                <a:lnTo>
                  <a:pt x="467233" y="1337437"/>
                </a:lnTo>
                <a:lnTo>
                  <a:pt x="467233" y="1286637"/>
                </a:lnTo>
                <a:close/>
              </a:path>
              <a:path w="2602865" h="3155950">
                <a:moveTo>
                  <a:pt x="475615" y="1068070"/>
                </a:moveTo>
                <a:lnTo>
                  <a:pt x="424815" y="1068070"/>
                </a:lnTo>
                <a:lnTo>
                  <a:pt x="424815" y="1080770"/>
                </a:lnTo>
                <a:lnTo>
                  <a:pt x="475615" y="1080770"/>
                </a:lnTo>
                <a:lnTo>
                  <a:pt x="475615" y="1068070"/>
                </a:lnTo>
                <a:close/>
              </a:path>
              <a:path w="2602865" h="3155950">
                <a:moveTo>
                  <a:pt x="477266" y="1207770"/>
                </a:moveTo>
                <a:lnTo>
                  <a:pt x="454533" y="1207770"/>
                </a:lnTo>
                <a:lnTo>
                  <a:pt x="454533" y="1248537"/>
                </a:lnTo>
                <a:lnTo>
                  <a:pt x="467233" y="1248537"/>
                </a:lnTo>
                <a:lnTo>
                  <a:pt x="467233" y="1220470"/>
                </a:lnTo>
                <a:lnTo>
                  <a:pt x="477266" y="1220470"/>
                </a:lnTo>
                <a:lnTo>
                  <a:pt x="477266" y="1214120"/>
                </a:lnTo>
                <a:lnTo>
                  <a:pt x="477266" y="1207770"/>
                </a:lnTo>
                <a:close/>
              </a:path>
              <a:path w="2602865" h="3155950">
                <a:moveTo>
                  <a:pt x="564515" y="1068070"/>
                </a:moveTo>
                <a:lnTo>
                  <a:pt x="513715" y="1068070"/>
                </a:lnTo>
                <a:lnTo>
                  <a:pt x="513715" y="1080770"/>
                </a:lnTo>
                <a:lnTo>
                  <a:pt x="564515" y="1080770"/>
                </a:lnTo>
                <a:lnTo>
                  <a:pt x="564515" y="1068070"/>
                </a:lnTo>
                <a:close/>
              </a:path>
              <a:path w="2602865" h="3155950">
                <a:moveTo>
                  <a:pt x="566166" y="1207770"/>
                </a:moveTo>
                <a:lnTo>
                  <a:pt x="515366" y="1207770"/>
                </a:lnTo>
                <a:lnTo>
                  <a:pt x="515366" y="1220470"/>
                </a:lnTo>
                <a:lnTo>
                  <a:pt x="566166" y="1220470"/>
                </a:lnTo>
                <a:lnTo>
                  <a:pt x="566166" y="1207770"/>
                </a:lnTo>
                <a:close/>
              </a:path>
              <a:path w="2602865" h="3155950">
                <a:moveTo>
                  <a:pt x="653415" y="1068070"/>
                </a:moveTo>
                <a:lnTo>
                  <a:pt x="602615" y="1068070"/>
                </a:lnTo>
                <a:lnTo>
                  <a:pt x="602615" y="1080770"/>
                </a:lnTo>
                <a:lnTo>
                  <a:pt x="653415" y="1080770"/>
                </a:lnTo>
                <a:lnTo>
                  <a:pt x="653415" y="1068070"/>
                </a:lnTo>
                <a:close/>
              </a:path>
              <a:path w="2602865" h="3155950">
                <a:moveTo>
                  <a:pt x="655066" y="1207770"/>
                </a:moveTo>
                <a:lnTo>
                  <a:pt x="604266" y="1207770"/>
                </a:lnTo>
                <a:lnTo>
                  <a:pt x="604266" y="1220470"/>
                </a:lnTo>
                <a:lnTo>
                  <a:pt x="655066" y="1220470"/>
                </a:lnTo>
                <a:lnTo>
                  <a:pt x="655066" y="1207770"/>
                </a:lnTo>
                <a:close/>
              </a:path>
              <a:path w="2602865" h="3155950">
                <a:moveTo>
                  <a:pt x="706501" y="3155873"/>
                </a:moveTo>
                <a:lnTo>
                  <a:pt x="703935" y="3125330"/>
                </a:lnTo>
                <a:lnTo>
                  <a:pt x="702881" y="3112605"/>
                </a:lnTo>
                <a:lnTo>
                  <a:pt x="700151" y="3079940"/>
                </a:lnTo>
                <a:lnTo>
                  <a:pt x="627380" y="3124327"/>
                </a:lnTo>
                <a:lnTo>
                  <a:pt x="706501" y="3155873"/>
                </a:lnTo>
                <a:close/>
              </a:path>
              <a:path w="2602865" h="3155950">
                <a:moveTo>
                  <a:pt x="728980" y="31750"/>
                </a:moveTo>
                <a:lnTo>
                  <a:pt x="703580" y="31750"/>
                </a:lnTo>
                <a:lnTo>
                  <a:pt x="703580" y="0"/>
                </a:lnTo>
                <a:lnTo>
                  <a:pt x="627380" y="38100"/>
                </a:lnTo>
                <a:lnTo>
                  <a:pt x="703580" y="76200"/>
                </a:lnTo>
                <a:lnTo>
                  <a:pt x="703580" y="44450"/>
                </a:lnTo>
                <a:lnTo>
                  <a:pt x="728980" y="44450"/>
                </a:lnTo>
                <a:lnTo>
                  <a:pt x="728980" y="31750"/>
                </a:lnTo>
                <a:close/>
              </a:path>
              <a:path w="2602865" h="3155950">
                <a:moveTo>
                  <a:pt x="742315" y="1068070"/>
                </a:moveTo>
                <a:lnTo>
                  <a:pt x="691515" y="1068070"/>
                </a:lnTo>
                <a:lnTo>
                  <a:pt x="691515" y="1080770"/>
                </a:lnTo>
                <a:lnTo>
                  <a:pt x="742315" y="1080770"/>
                </a:lnTo>
                <a:lnTo>
                  <a:pt x="742315" y="1068070"/>
                </a:lnTo>
                <a:close/>
              </a:path>
              <a:path w="2602865" h="3155950">
                <a:moveTo>
                  <a:pt x="743966" y="1207770"/>
                </a:moveTo>
                <a:lnTo>
                  <a:pt x="693166" y="1207770"/>
                </a:lnTo>
                <a:lnTo>
                  <a:pt x="693166" y="1220470"/>
                </a:lnTo>
                <a:lnTo>
                  <a:pt x="743966" y="1220470"/>
                </a:lnTo>
                <a:lnTo>
                  <a:pt x="743966" y="1207770"/>
                </a:lnTo>
                <a:close/>
              </a:path>
              <a:path w="2602865" h="3155950">
                <a:moveTo>
                  <a:pt x="791591" y="3125114"/>
                </a:moveTo>
                <a:lnTo>
                  <a:pt x="791464" y="3112414"/>
                </a:lnTo>
                <a:lnTo>
                  <a:pt x="740664" y="3112516"/>
                </a:lnTo>
                <a:lnTo>
                  <a:pt x="740791" y="3125216"/>
                </a:lnTo>
                <a:lnTo>
                  <a:pt x="791591" y="3125114"/>
                </a:lnTo>
                <a:close/>
              </a:path>
              <a:path w="2602865" h="3155950">
                <a:moveTo>
                  <a:pt x="817880" y="31750"/>
                </a:moveTo>
                <a:lnTo>
                  <a:pt x="767080" y="31750"/>
                </a:lnTo>
                <a:lnTo>
                  <a:pt x="767080" y="44450"/>
                </a:lnTo>
                <a:lnTo>
                  <a:pt x="817880" y="44450"/>
                </a:lnTo>
                <a:lnTo>
                  <a:pt x="817880" y="31750"/>
                </a:lnTo>
                <a:close/>
              </a:path>
              <a:path w="2602865" h="3155950">
                <a:moveTo>
                  <a:pt x="831215" y="1068070"/>
                </a:moveTo>
                <a:lnTo>
                  <a:pt x="780415" y="1068070"/>
                </a:lnTo>
                <a:lnTo>
                  <a:pt x="780415" y="1080770"/>
                </a:lnTo>
                <a:lnTo>
                  <a:pt x="831215" y="1080770"/>
                </a:lnTo>
                <a:lnTo>
                  <a:pt x="831215" y="1068070"/>
                </a:lnTo>
                <a:close/>
              </a:path>
              <a:path w="2602865" h="3155950">
                <a:moveTo>
                  <a:pt x="832866" y="1207770"/>
                </a:moveTo>
                <a:lnTo>
                  <a:pt x="782066" y="1207770"/>
                </a:lnTo>
                <a:lnTo>
                  <a:pt x="782066" y="1220470"/>
                </a:lnTo>
                <a:lnTo>
                  <a:pt x="832866" y="1220470"/>
                </a:lnTo>
                <a:lnTo>
                  <a:pt x="832866" y="1207770"/>
                </a:lnTo>
                <a:close/>
              </a:path>
              <a:path w="2602865" h="3155950">
                <a:moveTo>
                  <a:pt x="880491" y="3124924"/>
                </a:moveTo>
                <a:lnTo>
                  <a:pt x="880364" y="3112224"/>
                </a:lnTo>
                <a:lnTo>
                  <a:pt x="829564" y="3112325"/>
                </a:lnTo>
                <a:lnTo>
                  <a:pt x="829691" y="3125025"/>
                </a:lnTo>
                <a:lnTo>
                  <a:pt x="880491" y="3124924"/>
                </a:lnTo>
                <a:close/>
              </a:path>
              <a:path w="2602865" h="3155950">
                <a:moveTo>
                  <a:pt x="890905" y="365125"/>
                </a:moveTo>
                <a:lnTo>
                  <a:pt x="878205" y="365125"/>
                </a:lnTo>
                <a:lnTo>
                  <a:pt x="878205" y="415925"/>
                </a:lnTo>
                <a:lnTo>
                  <a:pt x="890905" y="415925"/>
                </a:lnTo>
                <a:lnTo>
                  <a:pt x="890905" y="365125"/>
                </a:lnTo>
                <a:close/>
              </a:path>
              <a:path w="2602865" h="3155950">
                <a:moveTo>
                  <a:pt x="890905" y="276225"/>
                </a:moveTo>
                <a:lnTo>
                  <a:pt x="878205" y="276225"/>
                </a:lnTo>
                <a:lnTo>
                  <a:pt x="878205" y="327025"/>
                </a:lnTo>
                <a:lnTo>
                  <a:pt x="890905" y="327025"/>
                </a:lnTo>
                <a:lnTo>
                  <a:pt x="890905" y="276225"/>
                </a:lnTo>
                <a:close/>
              </a:path>
              <a:path w="2602865" h="3155950">
                <a:moveTo>
                  <a:pt x="890905" y="187325"/>
                </a:moveTo>
                <a:lnTo>
                  <a:pt x="878205" y="187325"/>
                </a:lnTo>
                <a:lnTo>
                  <a:pt x="878205" y="238125"/>
                </a:lnTo>
                <a:lnTo>
                  <a:pt x="890905" y="238125"/>
                </a:lnTo>
                <a:lnTo>
                  <a:pt x="890905" y="187325"/>
                </a:lnTo>
                <a:close/>
              </a:path>
              <a:path w="2602865" h="3155950">
                <a:moveTo>
                  <a:pt x="890905" y="98425"/>
                </a:moveTo>
                <a:lnTo>
                  <a:pt x="878205" y="98425"/>
                </a:lnTo>
                <a:lnTo>
                  <a:pt x="878205" y="149225"/>
                </a:lnTo>
                <a:lnTo>
                  <a:pt x="890905" y="149225"/>
                </a:lnTo>
                <a:lnTo>
                  <a:pt x="890905" y="98425"/>
                </a:lnTo>
                <a:close/>
              </a:path>
              <a:path w="2602865" h="3155950">
                <a:moveTo>
                  <a:pt x="890905" y="31750"/>
                </a:moveTo>
                <a:lnTo>
                  <a:pt x="855980" y="31750"/>
                </a:lnTo>
                <a:lnTo>
                  <a:pt x="855980" y="44450"/>
                </a:lnTo>
                <a:lnTo>
                  <a:pt x="878205" y="44450"/>
                </a:lnTo>
                <a:lnTo>
                  <a:pt x="878205" y="60325"/>
                </a:lnTo>
                <a:lnTo>
                  <a:pt x="890905" y="60325"/>
                </a:lnTo>
                <a:lnTo>
                  <a:pt x="890905" y="44450"/>
                </a:lnTo>
                <a:lnTo>
                  <a:pt x="890905" y="38100"/>
                </a:lnTo>
                <a:lnTo>
                  <a:pt x="890905" y="31750"/>
                </a:lnTo>
                <a:close/>
              </a:path>
              <a:path w="2602865" h="3155950">
                <a:moveTo>
                  <a:pt x="921766" y="1207770"/>
                </a:moveTo>
                <a:lnTo>
                  <a:pt x="870966" y="1207770"/>
                </a:lnTo>
                <a:lnTo>
                  <a:pt x="870966" y="1220470"/>
                </a:lnTo>
                <a:lnTo>
                  <a:pt x="921766" y="1220470"/>
                </a:lnTo>
                <a:lnTo>
                  <a:pt x="921766" y="1207770"/>
                </a:lnTo>
                <a:close/>
              </a:path>
              <a:path w="2602865" h="3155950">
                <a:moveTo>
                  <a:pt x="963930" y="419100"/>
                </a:moveTo>
                <a:lnTo>
                  <a:pt x="913130" y="419100"/>
                </a:lnTo>
                <a:lnTo>
                  <a:pt x="913130" y="431800"/>
                </a:lnTo>
                <a:lnTo>
                  <a:pt x="963930" y="431800"/>
                </a:lnTo>
                <a:lnTo>
                  <a:pt x="963930" y="419100"/>
                </a:lnTo>
                <a:close/>
              </a:path>
              <a:path w="2602865" h="3155950">
                <a:moveTo>
                  <a:pt x="969391" y="3124733"/>
                </a:moveTo>
                <a:lnTo>
                  <a:pt x="969264" y="3112033"/>
                </a:lnTo>
                <a:lnTo>
                  <a:pt x="918464" y="3112135"/>
                </a:lnTo>
                <a:lnTo>
                  <a:pt x="918591" y="3124835"/>
                </a:lnTo>
                <a:lnTo>
                  <a:pt x="969391" y="3124733"/>
                </a:lnTo>
                <a:close/>
              </a:path>
              <a:path w="2602865" h="3155950">
                <a:moveTo>
                  <a:pt x="1052830" y="419100"/>
                </a:moveTo>
                <a:lnTo>
                  <a:pt x="1002030" y="419100"/>
                </a:lnTo>
                <a:lnTo>
                  <a:pt x="1002030" y="431800"/>
                </a:lnTo>
                <a:lnTo>
                  <a:pt x="1052830" y="431800"/>
                </a:lnTo>
                <a:lnTo>
                  <a:pt x="1052830" y="419100"/>
                </a:lnTo>
                <a:close/>
              </a:path>
              <a:path w="2602865" h="3155950">
                <a:moveTo>
                  <a:pt x="1058291" y="3124543"/>
                </a:moveTo>
                <a:lnTo>
                  <a:pt x="1058164" y="3111843"/>
                </a:lnTo>
                <a:lnTo>
                  <a:pt x="1007364" y="3111944"/>
                </a:lnTo>
                <a:lnTo>
                  <a:pt x="1007491" y="3124644"/>
                </a:lnTo>
                <a:lnTo>
                  <a:pt x="1058291" y="3124543"/>
                </a:lnTo>
                <a:close/>
              </a:path>
              <a:path w="2602865" h="3155950">
                <a:moveTo>
                  <a:pt x="1141730" y="419100"/>
                </a:moveTo>
                <a:lnTo>
                  <a:pt x="1090930" y="419100"/>
                </a:lnTo>
                <a:lnTo>
                  <a:pt x="1090930" y="431800"/>
                </a:lnTo>
                <a:lnTo>
                  <a:pt x="1141730" y="431800"/>
                </a:lnTo>
                <a:lnTo>
                  <a:pt x="1141730" y="419100"/>
                </a:lnTo>
                <a:close/>
              </a:path>
              <a:path w="2602865" h="3155950">
                <a:moveTo>
                  <a:pt x="1147191" y="3124352"/>
                </a:moveTo>
                <a:lnTo>
                  <a:pt x="1147064" y="3111652"/>
                </a:lnTo>
                <a:lnTo>
                  <a:pt x="1096264" y="3111754"/>
                </a:lnTo>
                <a:lnTo>
                  <a:pt x="1096391" y="3124454"/>
                </a:lnTo>
                <a:lnTo>
                  <a:pt x="1147191" y="3124352"/>
                </a:lnTo>
                <a:close/>
              </a:path>
              <a:path w="2602865" h="3155950">
                <a:moveTo>
                  <a:pt x="1197864" y="3073400"/>
                </a:moveTo>
                <a:lnTo>
                  <a:pt x="1185164" y="3073400"/>
                </a:lnTo>
                <a:lnTo>
                  <a:pt x="1185164" y="3111563"/>
                </a:lnTo>
                <a:lnTo>
                  <a:pt x="1185214" y="3117850"/>
                </a:lnTo>
                <a:lnTo>
                  <a:pt x="1185291" y="3124263"/>
                </a:lnTo>
                <a:lnTo>
                  <a:pt x="1197864" y="3124238"/>
                </a:lnTo>
                <a:lnTo>
                  <a:pt x="1197864" y="3111550"/>
                </a:lnTo>
                <a:lnTo>
                  <a:pt x="1197864" y="3073400"/>
                </a:lnTo>
                <a:close/>
              </a:path>
              <a:path w="2602865" h="3155950">
                <a:moveTo>
                  <a:pt x="1197864" y="2984500"/>
                </a:moveTo>
                <a:lnTo>
                  <a:pt x="1185164" y="2984500"/>
                </a:lnTo>
                <a:lnTo>
                  <a:pt x="1185164" y="3035300"/>
                </a:lnTo>
                <a:lnTo>
                  <a:pt x="1197864" y="3035300"/>
                </a:lnTo>
                <a:lnTo>
                  <a:pt x="1197864" y="2984500"/>
                </a:lnTo>
                <a:close/>
              </a:path>
              <a:path w="2602865" h="3155950">
                <a:moveTo>
                  <a:pt x="1197864" y="2895600"/>
                </a:moveTo>
                <a:lnTo>
                  <a:pt x="1185164" y="2895600"/>
                </a:lnTo>
                <a:lnTo>
                  <a:pt x="1185164" y="2946400"/>
                </a:lnTo>
                <a:lnTo>
                  <a:pt x="1197864" y="2946400"/>
                </a:lnTo>
                <a:lnTo>
                  <a:pt x="1197864" y="2895600"/>
                </a:lnTo>
                <a:close/>
              </a:path>
              <a:path w="2602865" h="3155950">
                <a:moveTo>
                  <a:pt x="1197864" y="2806700"/>
                </a:moveTo>
                <a:lnTo>
                  <a:pt x="1185164" y="2806700"/>
                </a:lnTo>
                <a:lnTo>
                  <a:pt x="1185164" y="2857500"/>
                </a:lnTo>
                <a:lnTo>
                  <a:pt x="1197864" y="2857500"/>
                </a:lnTo>
                <a:lnTo>
                  <a:pt x="1197864" y="2806700"/>
                </a:lnTo>
                <a:close/>
              </a:path>
              <a:path w="2602865" h="3155950">
                <a:moveTo>
                  <a:pt x="1197864" y="2717800"/>
                </a:moveTo>
                <a:lnTo>
                  <a:pt x="1185164" y="2717800"/>
                </a:lnTo>
                <a:lnTo>
                  <a:pt x="1185164" y="2768600"/>
                </a:lnTo>
                <a:lnTo>
                  <a:pt x="1197864" y="2768600"/>
                </a:lnTo>
                <a:lnTo>
                  <a:pt x="1197864" y="2717800"/>
                </a:lnTo>
                <a:close/>
              </a:path>
              <a:path w="2602865" h="3155950">
                <a:moveTo>
                  <a:pt x="1197864" y="2628900"/>
                </a:moveTo>
                <a:lnTo>
                  <a:pt x="1185164" y="2628900"/>
                </a:lnTo>
                <a:lnTo>
                  <a:pt x="1185164" y="2679700"/>
                </a:lnTo>
                <a:lnTo>
                  <a:pt x="1197864" y="2679700"/>
                </a:lnTo>
                <a:lnTo>
                  <a:pt x="1197864" y="2628900"/>
                </a:lnTo>
                <a:close/>
              </a:path>
              <a:path w="2602865" h="3155950">
                <a:moveTo>
                  <a:pt x="1197864" y="2540000"/>
                </a:moveTo>
                <a:lnTo>
                  <a:pt x="1185164" y="2540000"/>
                </a:lnTo>
                <a:lnTo>
                  <a:pt x="1185164" y="2590800"/>
                </a:lnTo>
                <a:lnTo>
                  <a:pt x="1197864" y="2590800"/>
                </a:lnTo>
                <a:lnTo>
                  <a:pt x="1197864" y="2540000"/>
                </a:lnTo>
                <a:close/>
              </a:path>
              <a:path w="2602865" h="3155950">
                <a:moveTo>
                  <a:pt x="1197864" y="2451100"/>
                </a:moveTo>
                <a:lnTo>
                  <a:pt x="1185164" y="2451100"/>
                </a:lnTo>
                <a:lnTo>
                  <a:pt x="1185164" y="2501900"/>
                </a:lnTo>
                <a:lnTo>
                  <a:pt x="1197864" y="2501900"/>
                </a:lnTo>
                <a:lnTo>
                  <a:pt x="1197864" y="2451100"/>
                </a:lnTo>
                <a:close/>
              </a:path>
              <a:path w="2602865" h="3155950">
                <a:moveTo>
                  <a:pt x="1197864" y="2362200"/>
                </a:moveTo>
                <a:lnTo>
                  <a:pt x="1185164" y="2362200"/>
                </a:lnTo>
                <a:lnTo>
                  <a:pt x="1185164" y="2413000"/>
                </a:lnTo>
                <a:lnTo>
                  <a:pt x="1197864" y="2413000"/>
                </a:lnTo>
                <a:lnTo>
                  <a:pt x="1197864" y="2362200"/>
                </a:lnTo>
                <a:close/>
              </a:path>
              <a:path w="2602865" h="3155950">
                <a:moveTo>
                  <a:pt x="1197864" y="2273300"/>
                </a:moveTo>
                <a:lnTo>
                  <a:pt x="1185164" y="2273300"/>
                </a:lnTo>
                <a:lnTo>
                  <a:pt x="1185164" y="2324100"/>
                </a:lnTo>
                <a:lnTo>
                  <a:pt x="1197864" y="2324100"/>
                </a:lnTo>
                <a:lnTo>
                  <a:pt x="1197864" y="2273300"/>
                </a:lnTo>
                <a:close/>
              </a:path>
              <a:path w="2602865" h="3155950">
                <a:moveTo>
                  <a:pt x="1197864" y="2184400"/>
                </a:moveTo>
                <a:lnTo>
                  <a:pt x="1185164" y="2184400"/>
                </a:lnTo>
                <a:lnTo>
                  <a:pt x="1185164" y="2235200"/>
                </a:lnTo>
                <a:lnTo>
                  <a:pt x="1197864" y="2235200"/>
                </a:lnTo>
                <a:lnTo>
                  <a:pt x="1197864" y="2184400"/>
                </a:lnTo>
                <a:close/>
              </a:path>
              <a:path w="2602865" h="3155950">
                <a:moveTo>
                  <a:pt x="1197864" y="2095500"/>
                </a:moveTo>
                <a:lnTo>
                  <a:pt x="1185164" y="2095500"/>
                </a:lnTo>
                <a:lnTo>
                  <a:pt x="1185164" y="2146300"/>
                </a:lnTo>
                <a:lnTo>
                  <a:pt x="1197864" y="2146300"/>
                </a:lnTo>
                <a:lnTo>
                  <a:pt x="1197864" y="2095500"/>
                </a:lnTo>
                <a:close/>
              </a:path>
              <a:path w="2602865" h="3155950">
                <a:moveTo>
                  <a:pt x="1197864" y="2006600"/>
                </a:moveTo>
                <a:lnTo>
                  <a:pt x="1185164" y="2006600"/>
                </a:lnTo>
                <a:lnTo>
                  <a:pt x="1185164" y="2057400"/>
                </a:lnTo>
                <a:lnTo>
                  <a:pt x="1197864" y="2057400"/>
                </a:lnTo>
                <a:lnTo>
                  <a:pt x="1197864" y="2006600"/>
                </a:lnTo>
                <a:close/>
              </a:path>
              <a:path w="2602865" h="3155950">
                <a:moveTo>
                  <a:pt x="1197864" y="1917700"/>
                </a:moveTo>
                <a:lnTo>
                  <a:pt x="1185164" y="1917700"/>
                </a:lnTo>
                <a:lnTo>
                  <a:pt x="1185164" y="1968500"/>
                </a:lnTo>
                <a:lnTo>
                  <a:pt x="1197864" y="1968500"/>
                </a:lnTo>
                <a:lnTo>
                  <a:pt x="1197864" y="1917700"/>
                </a:lnTo>
                <a:close/>
              </a:path>
              <a:path w="2602865" h="3155950">
                <a:moveTo>
                  <a:pt x="1197864" y="1828800"/>
                </a:moveTo>
                <a:lnTo>
                  <a:pt x="1185164" y="1828800"/>
                </a:lnTo>
                <a:lnTo>
                  <a:pt x="1185164" y="1879600"/>
                </a:lnTo>
                <a:lnTo>
                  <a:pt x="1197864" y="1879600"/>
                </a:lnTo>
                <a:lnTo>
                  <a:pt x="1197864" y="1828800"/>
                </a:lnTo>
                <a:close/>
              </a:path>
              <a:path w="2602865" h="3155950">
                <a:moveTo>
                  <a:pt x="1197864" y="1739900"/>
                </a:moveTo>
                <a:lnTo>
                  <a:pt x="1185164" y="1739900"/>
                </a:lnTo>
                <a:lnTo>
                  <a:pt x="1185164" y="1790700"/>
                </a:lnTo>
                <a:lnTo>
                  <a:pt x="1197864" y="1790700"/>
                </a:lnTo>
                <a:lnTo>
                  <a:pt x="1197864" y="1739900"/>
                </a:lnTo>
                <a:close/>
              </a:path>
              <a:path w="2602865" h="3155950">
                <a:moveTo>
                  <a:pt x="1197864" y="1651000"/>
                </a:moveTo>
                <a:lnTo>
                  <a:pt x="1185164" y="1651000"/>
                </a:lnTo>
                <a:lnTo>
                  <a:pt x="1185164" y="1701800"/>
                </a:lnTo>
                <a:lnTo>
                  <a:pt x="1197864" y="1701800"/>
                </a:lnTo>
                <a:lnTo>
                  <a:pt x="1197864" y="1651000"/>
                </a:lnTo>
                <a:close/>
              </a:path>
              <a:path w="2602865" h="3155950">
                <a:moveTo>
                  <a:pt x="1197864" y="1562100"/>
                </a:moveTo>
                <a:lnTo>
                  <a:pt x="1185164" y="1562100"/>
                </a:lnTo>
                <a:lnTo>
                  <a:pt x="1185164" y="1612900"/>
                </a:lnTo>
                <a:lnTo>
                  <a:pt x="1197864" y="1612900"/>
                </a:lnTo>
                <a:lnTo>
                  <a:pt x="1197864" y="1562100"/>
                </a:lnTo>
                <a:close/>
              </a:path>
              <a:path w="2602865" h="3155950">
                <a:moveTo>
                  <a:pt x="1197864" y="1473200"/>
                </a:moveTo>
                <a:lnTo>
                  <a:pt x="1185164" y="1473200"/>
                </a:lnTo>
                <a:lnTo>
                  <a:pt x="1185164" y="1524000"/>
                </a:lnTo>
                <a:lnTo>
                  <a:pt x="1197864" y="1524000"/>
                </a:lnTo>
                <a:lnTo>
                  <a:pt x="1197864" y="1473200"/>
                </a:lnTo>
                <a:close/>
              </a:path>
              <a:path w="2602865" h="3155950">
                <a:moveTo>
                  <a:pt x="1197864" y="1384300"/>
                </a:moveTo>
                <a:lnTo>
                  <a:pt x="1185164" y="1384300"/>
                </a:lnTo>
                <a:lnTo>
                  <a:pt x="1185164" y="1435100"/>
                </a:lnTo>
                <a:lnTo>
                  <a:pt x="1197864" y="1435100"/>
                </a:lnTo>
                <a:lnTo>
                  <a:pt x="1197864" y="1384300"/>
                </a:lnTo>
                <a:close/>
              </a:path>
              <a:path w="2602865" h="3155950">
                <a:moveTo>
                  <a:pt x="1197864" y="1295400"/>
                </a:moveTo>
                <a:lnTo>
                  <a:pt x="1185164" y="1295400"/>
                </a:lnTo>
                <a:lnTo>
                  <a:pt x="1185164" y="1346200"/>
                </a:lnTo>
                <a:lnTo>
                  <a:pt x="1197864" y="1346200"/>
                </a:lnTo>
                <a:lnTo>
                  <a:pt x="1197864" y="1295400"/>
                </a:lnTo>
                <a:close/>
              </a:path>
              <a:path w="2602865" h="3155950">
                <a:moveTo>
                  <a:pt x="1389380" y="697230"/>
                </a:moveTo>
                <a:lnTo>
                  <a:pt x="1338580" y="697230"/>
                </a:lnTo>
                <a:lnTo>
                  <a:pt x="1338580" y="709930"/>
                </a:lnTo>
                <a:lnTo>
                  <a:pt x="1389380" y="709930"/>
                </a:lnTo>
                <a:lnTo>
                  <a:pt x="1389380" y="697230"/>
                </a:lnTo>
                <a:close/>
              </a:path>
              <a:path w="2602865" h="3155950">
                <a:moveTo>
                  <a:pt x="1460500" y="432562"/>
                </a:moveTo>
                <a:lnTo>
                  <a:pt x="1409700" y="432562"/>
                </a:lnTo>
                <a:lnTo>
                  <a:pt x="1409700" y="445262"/>
                </a:lnTo>
                <a:lnTo>
                  <a:pt x="1460500" y="445262"/>
                </a:lnTo>
                <a:lnTo>
                  <a:pt x="1460500" y="432562"/>
                </a:lnTo>
                <a:close/>
              </a:path>
              <a:path w="2602865" h="3155950">
                <a:moveTo>
                  <a:pt x="1478280" y="697230"/>
                </a:moveTo>
                <a:lnTo>
                  <a:pt x="1427480" y="697230"/>
                </a:lnTo>
                <a:lnTo>
                  <a:pt x="1427480" y="709930"/>
                </a:lnTo>
                <a:lnTo>
                  <a:pt x="1478280" y="709930"/>
                </a:lnTo>
                <a:lnTo>
                  <a:pt x="1478280" y="697230"/>
                </a:lnTo>
                <a:close/>
              </a:path>
              <a:path w="2602865" h="3155950">
                <a:moveTo>
                  <a:pt x="1508760" y="1573530"/>
                </a:moveTo>
                <a:lnTo>
                  <a:pt x="1457960" y="1573530"/>
                </a:lnTo>
                <a:lnTo>
                  <a:pt x="1457960" y="1586230"/>
                </a:lnTo>
                <a:lnTo>
                  <a:pt x="1508760" y="1586230"/>
                </a:lnTo>
                <a:lnTo>
                  <a:pt x="1508760" y="1573530"/>
                </a:lnTo>
                <a:close/>
              </a:path>
              <a:path w="2602865" h="3155950">
                <a:moveTo>
                  <a:pt x="1549400" y="432562"/>
                </a:moveTo>
                <a:lnTo>
                  <a:pt x="1498600" y="432562"/>
                </a:lnTo>
                <a:lnTo>
                  <a:pt x="1498600" y="445262"/>
                </a:lnTo>
                <a:lnTo>
                  <a:pt x="1549400" y="445262"/>
                </a:lnTo>
                <a:lnTo>
                  <a:pt x="1549400" y="432562"/>
                </a:lnTo>
                <a:close/>
              </a:path>
              <a:path w="2602865" h="3155950">
                <a:moveTo>
                  <a:pt x="1567180" y="697230"/>
                </a:moveTo>
                <a:lnTo>
                  <a:pt x="1516380" y="697230"/>
                </a:lnTo>
                <a:lnTo>
                  <a:pt x="1516380" y="709930"/>
                </a:lnTo>
                <a:lnTo>
                  <a:pt x="1567180" y="709930"/>
                </a:lnTo>
                <a:lnTo>
                  <a:pt x="1567180" y="697230"/>
                </a:lnTo>
                <a:close/>
              </a:path>
              <a:path w="2602865" h="3155950">
                <a:moveTo>
                  <a:pt x="1597660" y="1573530"/>
                </a:moveTo>
                <a:lnTo>
                  <a:pt x="1546860" y="1573530"/>
                </a:lnTo>
                <a:lnTo>
                  <a:pt x="1546860" y="1586230"/>
                </a:lnTo>
                <a:lnTo>
                  <a:pt x="1597660" y="1586230"/>
                </a:lnTo>
                <a:lnTo>
                  <a:pt x="1597660" y="1573530"/>
                </a:lnTo>
                <a:close/>
              </a:path>
              <a:path w="2602865" h="3155950">
                <a:moveTo>
                  <a:pt x="1626870" y="2987040"/>
                </a:moveTo>
                <a:lnTo>
                  <a:pt x="1614170" y="2987040"/>
                </a:lnTo>
                <a:lnTo>
                  <a:pt x="1614170" y="3037840"/>
                </a:lnTo>
                <a:lnTo>
                  <a:pt x="1626870" y="3037840"/>
                </a:lnTo>
                <a:lnTo>
                  <a:pt x="1626870" y="2987040"/>
                </a:lnTo>
                <a:close/>
              </a:path>
              <a:path w="2602865" h="3155950">
                <a:moveTo>
                  <a:pt x="1626870" y="2898140"/>
                </a:moveTo>
                <a:lnTo>
                  <a:pt x="1614170" y="2898140"/>
                </a:lnTo>
                <a:lnTo>
                  <a:pt x="1614170" y="2948940"/>
                </a:lnTo>
                <a:lnTo>
                  <a:pt x="1626870" y="2948940"/>
                </a:lnTo>
                <a:lnTo>
                  <a:pt x="1626870" y="2898140"/>
                </a:lnTo>
                <a:close/>
              </a:path>
              <a:path w="2602865" h="3155950">
                <a:moveTo>
                  <a:pt x="1626870" y="2809240"/>
                </a:moveTo>
                <a:lnTo>
                  <a:pt x="1614170" y="2809240"/>
                </a:lnTo>
                <a:lnTo>
                  <a:pt x="1614170" y="2860040"/>
                </a:lnTo>
                <a:lnTo>
                  <a:pt x="1626870" y="2860040"/>
                </a:lnTo>
                <a:lnTo>
                  <a:pt x="1626870" y="2809240"/>
                </a:lnTo>
                <a:close/>
              </a:path>
              <a:path w="2602865" h="3155950">
                <a:moveTo>
                  <a:pt x="1626870" y="2720340"/>
                </a:moveTo>
                <a:lnTo>
                  <a:pt x="1614170" y="2720340"/>
                </a:lnTo>
                <a:lnTo>
                  <a:pt x="1614170" y="2771140"/>
                </a:lnTo>
                <a:lnTo>
                  <a:pt x="1626870" y="2771140"/>
                </a:lnTo>
                <a:lnTo>
                  <a:pt x="1626870" y="2720340"/>
                </a:lnTo>
                <a:close/>
              </a:path>
              <a:path w="2602865" h="3155950">
                <a:moveTo>
                  <a:pt x="1626870" y="2631440"/>
                </a:moveTo>
                <a:lnTo>
                  <a:pt x="1614170" y="2631440"/>
                </a:lnTo>
                <a:lnTo>
                  <a:pt x="1614170" y="2682240"/>
                </a:lnTo>
                <a:lnTo>
                  <a:pt x="1626870" y="2682240"/>
                </a:lnTo>
                <a:lnTo>
                  <a:pt x="1626870" y="2631440"/>
                </a:lnTo>
                <a:close/>
              </a:path>
              <a:path w="2602865" h="3155950">
                <a:moveTo>
                  <a:pt x="1626870" y="2542540"/>
                </a:moveTo>
                <a:lnTo>
                  <a:pt x="1614170" y="2542540"/>
                </a:lnTo>
                <a:lnTo>
                  <a:pt x="1614170" y="2593340"/>
                </a:lnTo>
                <a:lnTo>
                  <a:pt x="1626870" y="2593340"/>
                </a:lnTo>
                <a:lnTo>
                  <a:pt x="1626870" y="2542540"/>
                </a:lnTo>
                <a:close/>
              </a:path>
              <a:path w="2602865" h="3155950">
                <a:moveTo>
                  <a:pt x="1626870" y="2453640"/>
                </a:moveTo>
                <a:lnTo>
                  <a:pt x="1614170" y="2453640"/>
                </a:lnTo>
                <a:lnTo>
                  <a:pt x="1614170" y="2504440"/>
                </a:lnTo>
                <a:lnTo>
                  <a:pt x="1626870" y="2504440"/>
                </a:lnTo>
                <a:lnTo>
                  <a:pt x="1626870" y="2453640"/>
                </a:lnTo>
                <a:close/>
              </a:path>
              <a:path w="2602865" h="3155950">
                <a:moveTo>
                  <a:pt x="1626870" y="2364740"/>
                </a:moveTo>
                <a:lnTo>
                  <a:pt x="1614170" y="2364740"/>
                </a:lnTo>
                <a:lnTo>
                  <a:pt x="1614170" y="2415540"/>
                </a:lnTo>
                <a:lnTo>
                  <a:pt x="1626870" y="2415540"/>
                </a:lnTo>
                <a:lnTo>
                  <a:pt x="1626870" y="2364740"/>
                </a:lnTo>
                <a:close/>
              </a:path>
              <a:path w="2602865" h="3155950">
                <a:moveTo>
                  <a:pt x="1626870" y="2275840"/>
                </a:moveTo>
                <a:lnTo>
                  <a:pt x="1614170" y="2275840"/>
                </a:lnTo>
                <a:lnTo>
                  <a:pt x="1614170" y="2326652"/>
                </a:lnTo>
                <a:lnTo>
                  <a:pt x="1626870" y="2326652"/>
                </a:lnTo>
                <a:lnTo>
                  <a:pt x="1626870" y="2275840"/>
                </a:lnTo>
                <a:close/>
              </a:path>
              <a:path w="2602865" h="3155950">
                <a:moveTo>
                  <a:pt x="1626870" y="2186940"/>
                </a:moveTo>
                <a:lnTo>
                  <a:pt x="1614170" y="2186940"/>
                </a:lnTo>
                <a:lnTo>
                  <a:pt x="1614170" y="2237740"/>
                </a:lnTo>
                <a:lnTo>
                  <a:pt x="1626870" y="2237740"/>
                </a:lnTo>
                <a:lnTo>
                  <a:pt x="1626870" y="2186940"/>
                </a:lnTo>
                <a:close/>
              </a:path>
              <a:path w="2602865" h="3155950">
                <a:moveTo>
                  <a:pt x="1626870" y="2098040"/>
                </a:moveTo>
                <a:lnTo>
                  <a:pt x="1614170" y="2098040"/>
                </a:lnTo>
                <a:lnTo>
                  <a:pt x="1614170" y="2148840"/>
                </a:lnTo>
                <a:lnTo>
                  <a:pt x="1626870" y="2148840"/>
                </a:lnTo>
                <a:lnTo>
                  <a:pt x="1626870" y="2098040"/>
                </a:lnTo>
                <a:close/>
              </a:path>
              <a:path w="2602865" h="3155950">
                <a:moveTo>
                  <a:pt x="1626870" y="2009140"/>
                </a:moveTo>
                <a:lnTo>
                  <a:pt x="1614170" y="2009140"/>
                </a:lnTo>
                <a:lnTo>
                  <a:pt x="1614170" y="2059940"/>
                </a:lnTo>
                <a:lnTo>
                  <a:pt x="1626870" y="2059940"/>
                </a:lnTo>
                <a:lnTo>
                  <a:pt x="1626870" y="2009140"/>
                </a:lnTo>
                <a:close/>
              </a:path>
              <a:path w="2602865" h="3155950">
                <a:moveTo>
                  <a:pt x="1626870" y="1920240"/>
                </a:moveTo>
                <a:lnTo>
                  <a:pt x="1614170" y="1920240"/>
                </a:lnTo>
                <a:lnTo>
                  <a:pt x="1614170" y="1971040"/>
                </a:lnTo>
                <a:lnTo>
                  <a:pt x="1626870" y="1971040"/>
                </a:lnTo>
                <a:lnTo>
                  <a:pt x="1626870" y="1920240"/>
                </a:lnTo>
                <a:close/>
              </a:path>
              <a:path w="2602865" h="3155950">
                <a:moveTo>
                  <a:pt x="1626870" y="1831340"/>
                </a:moveTo>
                <a:lnTo>
                  <a:pt x="1614170" y="1831340"/>
                </a:lnTo>
                <a:lnTo>
                  <a:pt x="1614170" y="1882140"/>
                </a:lnTo>
                <a:lnTo>
                  <a:pt x="1626870" y="1882140"/>
                </a:lnTo>
                <a:lnTo>
                  <a:pt x="1626870" y="1831340"/>
                </a:lnTo>
                <a:close/>
              </a:path>
              <a:path w="2602865" h="3155950">
                <a:moveTo>
                  <a:pt x="1638300" y="432562"/>
                </a:moveTo>
                <a:lnTo>
                  <a:pt x="1587500" y="432562"/>
                </a:lnTo>
                <a:lnTo>
                  <a:pt x="1587500" y="445262"/>
                </a:lnTo>
                <a:lnTo>
                  <a:pt x="1638300" y="445262"/>
                </a:lnTo>
                <a:lnTo>
                  <a:pt x="1638300" y="432562"/>
                </a:lnTo>
                <a:close/>
              </a:path>
              <a:path w="2602865" h="3155950">
                <a:moveTo>
                  <a:pt x="1656080" y="697230"/>
                </a:moveTo>
                <a:lnTo>
                  <a:pt x="1605280" y="697230"/>
                </a:lnTo>
                <a:lnTo>
                  <a:pt x="1605280" y="709930"/>
                </a:lnTo>
                <a:lnTo>
                  <a:pt x="1656080" y="709930"/>
                </a:lnTo>
                <a:lnTo>
                  <a:pt x="1656080" y="697230"/>
                </a:lnTo>
                <a:close/>
              </a:path>
              <a:path w="2602865" h="3155950">
                <a:moveTo>
                  <a:pt x="1684909" y="3055937"/>
                </a:moveTo>
                <a:lnTo>
                  <a:pt x="1634109" y="3055963"/>
                </a:lnTo>
                <a:lnTo>
                  <a:pt x="1634109" y="3068663"/>
                </a:lnTo>
                <a:lnTo>
                  <a:pt x="1684909" y="3068637"/>
                </a:lnTo>
                <a:lnTo>
                  <a:pt x="1684909" y="3055937"/>
                </a:lnTo>
                <a:close/>
              </a:path>
              <a:path w="2602865" h="3155950">
                <a:moveTo>
                  <a:pt x="1686560" y="1573530"/>
                </a:moveTo>
                <a:lnTo>
                  <a:pt x="1635760" y="1573530"/>
                </a:lnTo>
                <a:lnTo>
                  <a:pt x="1635760" y="1586230"/>
                </a:lnTo>
                <a:lnTo>
                  <a:pt x="1686560" y="1586230"/>
                </a:lnTo>
                <a:lnTo>
                  <a:pt x="1686560" y="1573530"/>
                </a:lnTo>
                <a:close/>
              </a:path>
              <a:path w="2602865" h="3155950">
                <a:moveTo>
                  <a:pt x="1723390" y="428752"/>
                </a:moveTo>
                <a:lnTo>
                  <a:pt x="1710690" y="428752"/>
                </a:lnTo>
                <a:lnTo>
                  <a:pt x="1710690" y="432562"/>
                </a:lnTo>
                <a:lnTo>
                  <a:pt x="1676400" y="432562"/>
                </a:lnTo>
                <a:lnTo>
                  <a:pt x="1676400" y="445262"/>
                </a:lnTo>
                <a:lnTo>
                  <a:pt x="1723390" y="445262"/>
                </a:lnTo>
                <a:lnTo>
                  <a:pt x="1723390" y="438912"/>
                </a:lnTo>
                <a:lnTo>
                  <a:pt x="1723390" y="432562"/>
                </a:lnTo>
                <a:lnTo>
                  <a:pt x="1723390" y="428752"/>
                </a:lnTo>
                <a:close/>
              </a:path>
              <a:path w="2602865" h="3155950">
                <a:moveTo>
                  <a:pt x="1723390" y="339852"/>
                </a:moveTo>
                <a:lnTo>
                  <a:pt x="1710690" y="339852"/>
                </a:lnTo>
                <a:lnTo>
                  <a:pt x="1710690" y="390652"/>
                </a:lnTo>
                <a:lnTo>
                  <a:pt x="1723390" y="390652"/>
                </a:lnTo>
                <a:lnTo>
                  <a:pt x="1723390" y="339852"/>
                </a:lnTo>
                <a:close/>
              </a:path>
              <a:path w="2602865" h="3155950">
                <a:moveTo>
                  <a:pt x="1723390" y="250952"/>
                </a:moveTo>
                <a:lnTo>
                  <a:pt x="1710690" y="250952"/>
                </a:lnTo>
                <a:lnTo>
                  <a:pt x="1710690" y="301752"/>
                </a:lnTo>
                <a:lnTo>
                  <a:pt x="1723390" y="301752"/>
                </a:lnTo>
                <a:lnTo>
                  <a:pt x="1723390" y="250952"/>
                </a:lnTo>
                <a:close/>
              </a:path>
              <a:path w="2602865" h="3155950">
                <a:moveTo>
                  <a:pt x="1723390" y="162052"/>
                </a:moveTo>
                <a:lnTo>
                  <a:pt x="1710690" y="162052"/>
                </a:lnTo>
                <a:lnTo>
                  <a:pt x="1710690" y="212852"/>
                </a:lnTo>
                <a:lnTo>
                  <a:pt x="1723390" y="212852"/>
                </a:lnTo>
                <a:lnTo>
                  <a:pt x="1723390" y="162052"/>
                </a:lnTo>
                <a:close/>
              </a:path>
              <a:path w="2602865" h="3155950">
                <a:moveTo>
                  <a:pt x="1723390" y="73152"/>
                </a:moveTo>
                <a:lnTo>
                  <a:pt x="1710690" y="73152"/>
                </a:lnTo>
                <a:lnTo>
                  <a:pt x="1710690" y="123952"/>
                </a:lnTo>
                <a:lnTo>
                  <a:pt x="1723390" y="123952"/>
                </a:lnTo>
                <a:lnTo>
                  <a:pt x="1723390" y="73152"/>
                </a:lnTo>
                <a:close/>
              </a:path>
              <a:path w="2602865" h="3155950">
                <a:moveTo>
                  <a:pt x="1744980" y="697230"/>
                </a:moveTo>
                <a:lnTo>
                  <a:pt x="1694180" y="697230"/>
                </a:lnTo>
                <a:lnTo>
                  <a:pt x="1694180" y="709930"/>
                </a:lnTo>
                <a:lnTo>
                  <a:pt x="1744980" y="709930"/>
                </a:lnTo>
                <a:lnTo>
                  <a:pt x="1744980" y="697230"/>
                </a:lnTo>
                <a:close/>
              </a:path>
              <a:path w="2602865" h="3155950">
                <a:moveTo>
                  <a:pt x="1770888" y="31750"/>
                </a:moveTo>
                <a:lnTo>
                  <a:pt x="1720088" y="31750"/>
                </a:lnTo>
                <a:lnTo>
                  <a:pt x="1720088" y="44450"/>
                </a:lnTo>
                <a:lnTo>
                  <a:pt x="1770888" y="44450"/>
                </a:lnTo>
                <a:lnTo>
                  <a:pt x="1770888" y="31750"/>
                </a:lnTo>
                <a:close/>
              </a:path>
              <a:path w="2602865" h="3155950">
                <a:moveTo>
                  <a:pt x="1773809" y="3055912"/>
                </a:moveTo>
                <a:lnTo>
                  <a:pt x="1723009" y="3055924"/>
                </a:lnTo>
                <a:lnTo>
                  <a:pt x="1723009" y="3068624"/>
                </a:lnTo>
                <a:lnTo>
                  <a:pt x="1773809" y="3068612"/>
                </a:lnTo>
                <a:lnTo>
                  <a:pt x="1773809" y="3055912"/>
                </a:lnTo>
                <a:close/>
              </a:path>
              <a:path w="2602865" h="3155950">
                <a:moveTo>
                  <a:pt x="1775460" y="1573530"/>
                </a:moveTo>
                <a:lnTo>
                  <a:pt x="1724660" y="1573530"/>
                </a:lnTo>
                <a:lnTo>
                  <a:pt x="1724660" y="1586230"/>
                </a:lnTo>
                <a:lnTo>
                  <a:pt x="1775460" y="1586230"/>
                </a:lnTo>
                <a:lnTo>
                  <a:pt x="1775460" y="1573530"/>
                </a:lnTo>
                <a:close/>
              </a:path>
              <a:path w="2602865" h="3155950">
                <a:moveTo>
                  <a:pt x="1833880" y="697230"/>
                </a:moveTo>
                <a:lnTo>
                  <a:pt x="1783080" y="697230"/>
                </a:lnTo>
                <a:lnTo>
                  <a:pt x="1783080" y="709930"/>
                </a:lnTo>
                <a:lnTo>
                  <a:pt x="1833880" y="709930"/>
                </a:lnTo>
                <a:lnTo>
                  <a:pt x="1833880" y="697230"/>
                </a:lnTo>
                <a:close/>
              </a:path>
              <a:path w="2602865" h="3155950">
                <a:moveTo>
                  <a:pt x="1859788" y="31750"/>
                </a:moveTo>
                <a:lnTo>
                  <a:pt x="1808988" y="31750"/>
                </a:lnTo>
                <a:lnTo>
                  <a:pt x="1808988" y="44450"/>
                </a:lnTo>
                <a:lnTo>
                  <a:pt x="1859788" y="44450"/>
                </a:lnTo>
                <a:lnTo>
                  <a:pt x="1859788" y="31750"/>
                </a:lnTo>
                <a:close/>
              </a:path>
              <a:path w="2602865" h="3155950">
                <a:moveTo>
                  <a:pt x="1862709" y="3055874"/>
                </a:moveTo>
                <a:lnTo>
                  <a:pt x="1811909" y="3055899"/>
                </a:lnTo>
                <a:lnTo>
                  <a:pt x="1811909" y="3068599"/>
                </a:lnTo>
                <a:lnTo>
                  <a:pt x="1862709" y="3068574"/>
                </a:lnTo>
                <a:lnTo>
                  <a:pt x="1862709" y="3055874"/>
                </a:lnTo>
                <a:close/>
              </a:path>
              <a:path w="2602865" h="3155950">
                <a:moveTo>
                  <a:pt x="1864360" y="1573530"/>
                </a:moveTo>
                <a:lnTo>
                  <a:pt x="1813560" y="1573530"/>
                </a:lnTo>
                <a:lnTo>
                  <a:pt x="1813560" y="1586230"/>
                </a:lnTo>
                <a:lnTo>
                  <a:pt x="1864360" y="1586230"/>
                </a:lnTo>
                <a:lnTo>
                  <a:pt x="1864360" y="1573530"/>
                </a:lnTo>
                <a:close/>
              </a:path>
              <a:path w="2602865" h="3155950">
                <a:moveTo>
                  <a:pt x="1922780" y="697230"/>
                </a:moveTo>
                <a:lnTo>
                  <a:pt x="1871980" y="697230"/>
                </a:lnTo>
                <a:lnTo>
                  <a:pt x="1871980" y="709930"/>
                </a:lnTo>
                <a:lnTo>
                  <a:pt x="1922780" y="709930"/>
                </a:lnTo>
                <a:lnTo>
                  <a:pt x="1922780" y="697230"/>
                </a:lnTo>
                <a:close/>
              </a:path>
              <a:path w="2602865" h="3155950">
                <a:moveTo>
                  <a:pt x="1951609" y="3055848"/>
                </a:moveTo>
                <a:lnTo>
                  <a:pt x="1900809" y="3055861"/>
                </a:lnTo>
                <a:lnTo>
                  <a:pt x="1900809" y="3068561"/>
                </a:lnTo>
                <a:lnTo>
                  <a:pt x="1951609" y="3068548"/>
                </a:lnTo>
                <a:lnTo>
                  <a:pt x="1951609" y="3055848"/>
                </a:lnTo>
                <a:close/>
              </a:path>
              <a:path w="2602865" h="3155950">
                <a:moveTo>
                  <a:pt x="1953260" y="1573530"/>
                </a:moveTo>
                <a:lnTo>
                  <a:pt x="1902460" y="1573530"/>
                </a:lnTo>
                <a:lnTo>
                  <a:pt x="1902460" y="1586230"/>
                </a:lnTo>
                <a:lnTo>
                  <a:pt x="1953260" y="1586230"/>
                </a:lnTo>
                <a:lnTo>
                  <a:pt x="1953260" y="1573530"/>
                </a:lnTo>
                <a:close/>
              </a:path>
              <a:path w="2602865" h="3155950">
                <a:moveTo>
                  <a:pt x="1974088" y="963422"/>
                </a:moveTo>
                <a:lnTo>
                  <a:pt x="1961388" y="963422"/>
                </a:lnTo>
                <a:lnTo>
                  <a:pt x="1961388" y="1014222"/>
                </a:lnTo>
                <a:lnTo>
                  <a:pt x="1974088" y="1014222"/>
                </a:lnTo>
                <a:lnTo>
                  <a:pt x="1974088" y="963422"/>
                </a:lnTo>
                <a:close/>
              </a:path>
              <a:path w="2602865" h="3155950">
                <a:moveTo>
                  <a:pt x="1974088" y="874522"/>
                </a:moveTo>
                <a:lnTo>
                  <a:pt x="1961388" y="874522"/>
                </a:lnTo>
                <a:lnTo>
                  <a:pt x="1961388" y="925322"/>
                </a:lnTo>
                <a:lnTo>
                  <a:pt x="1974088" y="925322"/>
                </a:lnTo>
                <a:lnTo>
                  <a:pt x="1974088" y="874522"/>
                </a:lnTo>
                <a:close/>
              </a:path>
              <a:path w="2602865" h="3155950">
                <a:moveTo>
                  <a:pt x="1974088" y="785622"/>
                </a:moveTo>
                <a:lnTo>
                  <a:pt x="1961388" y="785622"/>
                </a:lnTo>
                <a:lnTo>
                  <a:pt x="1961388" y="836422"/>
                </a:lnTo>
                <a:lnTo>
                  <a:pt x="1974088" y="836422"/>
                </a:lnTo>
                <a:lnTo>
                  <a:pt x="1974088" y="785622"/>
                </a:lnTo>
                <a:close/>
              </a:path>
              <a:path w="2602865" h="3155950">
                <a:moveTo>
                  <a:pt x="1974088" y="697230"/>
                </a:moveTo>
                <a:lnTo>
                  <a:pt x="1960880" y="697230"/>
                </a:lnTo>
                <a:lnTo>
                  <a:pt x="1960880" y="709930"/>
                </a:lnTo>
                <a:lnTo>
                  <a:pt x="1961388" y="709930"/>
                </a:lnTo>
                <a:lnTo>
                  <a:pt x="1961388" y="747522"/>
                </a:lnTo>
                <a:lnTo>
                  <a:pt x="1974088" y="747522"/>
                </a:lnTo>
                <a:lnTo>
                  <a:pt x="1974088" y="709930"/>
                </a:lnTo>
                <a:lnTo>
                  <a:pt x="1974088" y="703580"/>
                </a:lnTo>
                <a:lnTo>
                  <a:pt x="1974088" y="697230"/>
                </a:lnTo>
                <a:close/>
              </a:path>
              <a:path w="2602865" h="3155950">
                <a:moveTo>
                  <a:pt x="2004187" y="1060323"/>
                </a:moveTo>
                <a:lnTo>
                  <a:pt x="1974088" y="1060323"/>
                </a:lnTo>
                <a:lnTo>
                  <a:pt x="1974088" y="1052322"/>
                </a:lnTo>
                <a:lnTo>
                  <a:pt x="1961388" y="1052322"/>
                </a:lnTo>
                <a:lnTo>
                  <a:pt x="1961388" y="1073023"/>
                </a:lnTo>
                <a:lnTo>
                  <a:pt x="2004187" y="1073023"/>
                </a:lnTo>
                <a:lnTo>
                  <a:pt x="2004187" y="1066673"/>
                </a:lnTo>
                <a:lnTo>
                  <a:pt x="2004187" y="1060323"/>
                </a:lnTo>
                <a:close/>
              </a:path>
              <a:path w="2602865" h="3155950">
                <a:moveTo>
                  <a:pt x="2024380" y="38100"/>
                </a:moveTo>
                <a:lnTo>
                  <a:pt x="2011680" y="31750"/>
                </a:lnTo>
                <a:lnTo>
                  <a:pt x="1948180" y="0"/>
                </a:lnTo>
                <a:lnTo>
                  <a:pt x="1948180" y="31750"/>
                </a:lnTo>
                <a:lnTo>
                  <a:pt x="1897888" y="31750"/>
                </a:lnTo>
                <a:lnTo>
                  <a:pt x="1897888" y="44450"/>
                </a:lnTo>
                <a:lnTo>
                  <a:pt x="1948180" y="44450"/>
                </a:lnTo>
                <a:lnTo>
                  <a:pt x="1948180" y="76200"/>
                </a:lnTo>
                <a:lnTo>
                  <a:pt x="2011680" y="44450"/>
                </a:lnTo>
                <a:lnTo>
                  <a:pt x="2024380" y="38100"/>
                </a:lnTo>
                <a:close/>
              </a:path>
              <a:path w="2602865" h="3155950">
                <a:moveTo>
                  <a:pt x="2036826" y="1985264"/>
                </a:moveTo>
                <a:lnTo>
                  <a:pt x="2024126" y="1985264"/>
                </a:lnTo>
                <a:lnTo>
                  <a:pt x="2024126" y="2036064"/>
                </a:lnTo>
                <a:lnTo>
                  <a:pt x="2036826" y="2036064"/>
                </a:lnTo>
                <a:lnTo>
                  <a:pt x="2036826" y="1985264"/>
                </a:lnTo>
                <a:close/>
              </a:path>
              <a:path w="2602865" h="3155950">
                <a:moveTo>
                  <a:pt x="2036826" y="1896364"/>
                </a:moveTo>
                <a:lnTo>
                  <a:pt x="2024126" y="1896364"/>
                </a:lnTo>
                <a:lnTo>
                  <a:pt x="2024126" y="1947164"/>
                </a:lnTo>
                <a:lnTo>
                  <a:pt x="2036826" y="1947164"/>
                </a:lnTo>
                <a:lnTo>
                  <a:pt x="2036826" y="1896364"/>
                </a:lnTo>
                <a:close/>
              </a:path>
              <a:path w="2602865" h="3155950">
                <a:moveTo>
                  <a:pt x="2036826" y="1807464"/>
                </a:moveTo>
                <a:lnTo>
                  <a:pt x="2024126" y="1807464"/>
                </a:lnTo>
                <a:lnTo>
                  <a:pt x="2024126" y="1858264"/>
                </a:lnTo>
                <a:lnTo>
                  <a:pt x="2036826" y="1858264"/>
                </a:lnTo>
                <a:lnTo>
                  <a:pt x="2036826" y="1807464"/>
                </a:lnTo>
                <a:close/>
              </a:path>
              <a:path w="2602865" h="3155950">
                <a:moveTo>
                  <a:pt x="2036826" y="1718564"/>
                </a:moveTo>
                <a:lnTo>
                  <a:pt x="2024126" y="1718564"/>
                </a:lnTo>
                <a:lnTo>
                  <a:pt x="2024126" y="1769364"/>
                </a:lnTo>
                <a:lnTo>
                  <a:pt x="2036826" y="1769364"/>
                </a:lnTo>
                <a:lnTo>
                  <a:pt x="2036826" y="1718564"/>
                </a:lnTo>
                <a:close/>
              </a:path>
              <a:path w="2602865" h="3155950">
                <a:moveTo>
                  <a:pt x="2036826" y="1629664"/>
                </a:moveTo>
                <a:lnTo>
                  <a:pt x="2024126" y="1629664"/>
                </a:lnTo>
                <a:lnTo>
                  <a:pt x="2024126" y="1680464"/>
                </a:lnTo>
                <a:lnTo>
                  <a:pt x="2036826" y="1680464"/>
                </a:lnTo>
                <a:lnTo>
                  <a:pt x="2036826" y="1629664"/>
                </a:lnTo>
                <a:close/>
              </a:path>
              <a:path w="2602865" h="3155950">
                <a:moveTo>
                  <a:pt x="2036826" y="1573530"/>
                </a:moveTo>
                <a:lnTo>
                  <a:pt x="1991360" y="1573530"/>
                </a:lnTo>
                <a:lnTo>
                  <a:pt x="1991360" y="1586230"/>
                </a:lnTo>
                <a:lnTo>
                  <a:pt x="2024126" y="1586230"/>
                </a:lnTo>
                <a:lnTo>
                  <a:pt x="2024126" y="1591564"/>
                </a:lnTo>
                <a:lnTo>
                  <a:pt x="2036826" y="1591564"/>
                </a:lnTo>
                <a:lnTo>
                  <a:pt x="2036826" y="1586230"/>
                </a:lnTo>
                <a:lnTo>
                  <a:pt x="2036826" y="1579880"/>
                </a:lnTo>
                <a:lnTo>
                  <a:pt x="2036826" y="1573530"/>
                </a:lnTo>
                <a:close/>
              </a:path>
              <a:path w="2602865" h="3155950">
                <a:moveTo>
                  <a:pt x="2040509" y="3055810"/>
                </a:moveTo>
                <a:lnTo>
                  <a:pt x="1989709" y="3055836"/>
                </a:lnTo>
                <a:lnTo>
                  <a:pt x="1989709" y="3068536"/>
                </a:lnTo>
                <a:lnTo>
                  <a:pt x="2040509" y="3068510"/>
                </a:lnTo>
                <a:lnTo>
                  <a:pt x="2040509" y="3055810"/>
                </a:lnTo>
                <a:close/>
              </a:path>
              <a:path w="2602865" h="3155950">
                <a:moveTo>
                  <a:pt x="2062099" y="2086991"/>
                </a:moveTo>
                <a:lnTo>
                  <a:pt x="2036826" y="2086991"/>
                </a:lnTo>
                <a:lnTo>
                  <a:pt x="2036826" y="2074164"/>
                </a:lnTo>
                <a:lnTo>
                  <a:pt x="2024126" y="2074164"/>
                </a:lnTo>
                <a:lnTo>
                  <a:pt x="2024126" y="2099691"/>
                </a:lnTo>
                <a:lnTo>
                  <a:pt x="2062099" y="2099691"/>
                </a:lnTo>
                <a:lnTo>
                  <a:pt x="2062099" y="2093341"/>
                </a:lnTo>
                <a:lnTo>
                  <a:pt x="2062099" y="2086991"/>
                </a:lnTo>
                <a:close/>
              </a:path>
              <a:path w="2602865" h="3155950">
                <a:moveTo>
                  <a:pt x="2093087" y="1060323"/>
                </a:moveTo>
                <a:lnTo>
                  <a:pt x="2042287" y="1060323"/>
                </a:lnTo>
                <a:lnTo>
                  <a:pt x="2042287" y="1073023"/>
                </a:lnTo>
                <a:lnTo>
                  <a:pt x="2093087" y="1073023"/>
                </a:lnTo>
                <a:lnTo>
                  <a:pt x="2093087" y="1060323"/>
                </a:lnTo>
                <a:close/>
              </a:path>
              <a:path w="2602865" h="3155950">
                <a:moveTo>
                  <a:pt x="2119757" y="3061385"/>
                </a:moveTo>
                <a:lnTo>
                  <a:pt x="2043176" y="3024225"/>
                </a:lnTo>
                <a:lnTo>
                  <a:pt x="2044065" y="3100413"/>
                </a:lnTo>
                <a:lnTo>
                  <a:pt x="2119757" y="3061385"/>
                </a:lnTo>
                <a:close/>
              </a:path>
              <a:path w="2602865" h="3155950">
                <a:moveTo>
                  <a:pt x="2150999" y="2086991"/>
                </a:moveTo>
                <a:lnTo>
                  <a:pt x="2100199" y="2086991"/>
                </a:lnTo>
                <a:lnTo>
                  <a:pt x="2100199" y="2099691"/>
                </a:lnTo>
                <a:lnTo>
                  <a:pt x="2150999" y="2099691"/>
                </a:lnTo>
                <a:lnTo>
                  <a:pt x="2150999" y="2086991"/>
                </a:lnTo>
                <a:close/>
              </a:path>
              <a:path w="2602865" h="3155950">
                <a:moveTo>
                  <a:pt x="2181987" y="1060323"/>
                </a:moveTo>
                <a:lnTo>
                  <a:pt x="2131187" y="1060323"/>
                </a:lnTo>
                <a:lnTo>
                  <a:pt x="2131187" y="1073023"/>
                </a:lnTo>
                <a:lnTo>
                  <a:pt x="2181987" y="1073023"/>
                </a:lnTo>
                <a:lnTo>
                  <a:pt x="2181987" y="1060323"/>
                </a:lnTo>
                <a:close/>
              </a:path>
              <a:path w="2602865" h="3155950">
                <a:moveTo>
                  <a:pt x="2239899" y="2086991"/>
                </a:moveTo>
                <a:lnTo>
                  <a:pt x="2189099" y="2086991"/>
                </a:lnTo>
                <a:lnTo>
                  <a:pt x="2189099" y="2099691"/>
                </a:lnTo>
                <a:lnTo>
                  <a:pt x="2239899" y="2099691"/>
                </a:lnTo>
                <a:lnTo>
                  <a:pt x="2239899" y="2086991"/>
                </a:lnTo>
                <a:close/>
              </a:path>
              <a:path w="2602865" h="3155950">
                <a:moveTo>
                  <a:pt x="2270887" y="1060323"/>
                </a:moveTo>
                <a:lnTo>
                  <a:pt x="2220087" y="1060323"/>
                </a:lnTo>
                <a:lnTo>
                  <a:pt x="2220087" y="1073023"/>
                </a:lnTo>
                <a:lnTo>
                  <a:pt x="2270887" y="1073023"/>
                </a:lnTo>
                <a:lnTo>
                  <a:pt x="2270887" y="1060323"/>
                </a:lnTo>
                <a:close/>
              </a:path>
              <a:path w="2602865" h="3155950">
                <a:moveTo>
                  <a:pt x="2328799" y="2086991"/>
                </a:moveTo>
                <a:lnTo>
                  <a:pt x="2277999" y="2086991"/>
                </a:lnTo>
                <a:lnTo>
                  <a:pt x="2277999" y="2099691"/>
                </a:lnTo>
                <a:lnTo>
                  <a:pt x="2328799" y="2099691"/>
                </a:lnTo>
                <a:lnTo>
                  <a:pt x="2328799" y="2086991"/>
                </a:lnTo>
                <a:close/>
              </a:path>
              <a:path w="2602865" h="3155950">
                <a:moveTo>
                  <a:pt x="2359787" y="1060323"/>
                </a:moveTo>
                <a:lnTo>
                  <a:pt x="2308987" y="1060323"/>
                </a:lnTo>
                <a:lnTo>
                  <a:pt x="2308987" y="1073023"/>
                </a:lnTo>
                <a:lnTo>
                  <a:pt x="2359787" y="1073023"/>
                </a:lnTo>
                <a:lnTo>
                  <a:pt x="2359787" y="1060323"/>
                </a:lnTo>
                <a:close/>
              </a:path>
              <a:path w="2602865" h="3155950">
                <a:moveTo>
                  <a:pt x="2417699" y="2086991"/>
                </a:moveTo>
                <a:lnTo>
                  <a:pt x="2366899" y="2086991"/>
                </a:lnTo>
                <a:lnTo>
                  <a:pt x="2366899" y="2099691"/>
                </a:lnTo>
                <a:lnTo>
                  <a:pt x="2417699" y="2099691"/>
                </a:lnTo>
                <a:lnTo>
                  <a:pt x="2417699" y="2086991"/>
                </a:lnTo>
                <a:close/>
              </a:path>
              <a:path w="2602865" h="3155950">
                <a:moveTo>
                  <a:pt x="2448687" y="1060323"/>
                </a:moveTo>
                <a:lnTo>
                  <a:pt x="2397887" y="1060323"/>
                </a:lnTo>
                <a:lnTo>
                  <a:pt x="2397887" y="1073023"/>
                </a:lnTo>
                <a:lnTo>
                  <a:pt x="2448687" y="1073023"/>
                </a:lnTo>
                <a:lnTo>
                  <a:pt x="2448687" y="1060323"/>
                </a:lnTo>
                <a:close/>
              </a:path>
              <a:path w="2602865" h="3155950">
                <a:moveTo>
                  <a:pt x="2506599" y="2086991"/>
                </a:moveTo>
                <a:lnTo>
                  <a:pt x="2455799" y="2086991"/>
                </a:lnTo>
                <a:lnTo>
                  <a:pt x="2455799" y="2099691"/>
                </a:lnTo>
                <a:lnTo>
                  <a:pt x="2506599" y="2099691"/>
                </a:lnTo>
                <a:lnTo>
                  <a:pt x="2506599" y="2086991"/>
                </a:lnTo>
                <a:close/>
              </a:path>
              <a:path w="2602865" h="3155950">
                <a:moveTo>
                  <a:pt x="2596896" y="1066673"/>
                </a:moveTo>
                <a:lnTo>
                  <a:pt x="2584196" y="1060323"/>
                </a:lnTo>
                <a:lnTo>
                  <a:pt x="2520696" y="1028573"/>
                </a:lnTo>
                <a:lnTo>
                  <a:pt x="2520696" y="1060323"/>
                </a:lnTo>
                <a:lnTo>
                  <a:pt x="2486787" y="1060323"/>
                </a:lnTo>
                <a:lnTo>
                  <a:pt x="2486787" y="1073023"/>
                </a:lnTo>
                <a:lnTo>
                  <a:pt x="2520696" y="1073023"/>
                </a:lnTo>
                <a:lnTo>
                  <a:pt x="2520696" y="1104773"/>
                </a:lnTo>
                <a:lnTo>
                  <a:pt x="2584196" y="1073023"/>
                </a:lnTo>
                <a:lnTo>
                  <a:pt x="2596896" y="1066673"/>
                </a:lnTo>
                <a:close/>
              </a:path>
              <a:path w="2602865" h="3155950">
                <a:moveTo>
                  <a:pt x="2602865" y="2093341"/>
                </a:moveTo>
                <a:lnTo>
                  <a:pt x="2526665" y="2055241"/>
                </a:lnTo>
                <a:lnTo>
                  <a:pt x="2526665" y="2131441"/>
                </a:lnTo>
                <a:lnTo>
                  <a:pt x="2602865" y="2093341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13379" y="36448"/>
            <a:ext cx="6365240" cy="1075055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 i="0">
                <a:solidFill>
                  <a:srgbClr val="6FAC46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13379" y="36448"/>
            <a:ext cx="6365240" cy="1075055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 i="0">
                <a:solidFill>
                  <a:srgbClr val="6FAC46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B307-C29A-446B-A5A5-84435638476D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25/11/2020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31C-908E-4746-997E-21C4A48369D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FA3D0C1-D06A-4CB2-8A7E-5194166379D2}"/>
              </a:ext>
            </a:extLst>
          </p:cNvPr>
          <p:cNvSpPr/>
          <p:nvPr userDrawn="1"/>
        </p:nvSpPr>
        <p:spPr>
          <a:xfrm>
            <a:off x="873211" y="1433384"/>
            <a:ext cx="10602097" cy="6260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5342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87FE6E6-E360-408B-B397-9B5CA6043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A21F78-F017-40CD-B986-E9EDED4C3712}" type="datetimeFigureOut">
              <a:rPr lang="es-CO" smtClean="0"/>
              <a:t>25/11/2020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5F6A1A2-E61C-42EE-8F40-CD22ACC5A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0AD8F51-0612-4435-8F83-6D6ADA18E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45EF5-FFD6-4C28-8BF7-4FF01D9D5D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0671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541020-3D05-4CB6-86A6-FD3F874677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53A2AD2-FFA8-40B8-B49D-837CF3EC2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249386-20F5-4BB4-B3C8-9F8467C6F9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14876-CCB9-4679-A640-678F699F951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FD6238-8322-4B75-9387-55C4A6F7F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E3689A-BE2C-4367-AF5A-774F8D9B0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78F86-F19E-4F2C-8D92-9E33100062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07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3F8F56-AE8C-4863-AED0-86D944442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21FE51-2980-4A97-BC46-531A8C585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912522-4FCA-43C6-BF8D-6E020F160E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14876-CCB9-4679-A640-678F699F951F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85EF14-93FA-4DEF-B0E8-C3F99326A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167F6C-1A3E-44A4-80C9-1AA432D86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78F86-F19E-4F2C-8D92-9E33100062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129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Una montaña de roca&#10;&#10;Descripción generada automáticamente">
            <a:extLst>
              <a:ext uri="{FF2B5EF4-FFF2-40B4-BE49-F238E27FC236}">
                <a16:creationId xmlns:a16="http://schemas.microsoft.com/office/drawing/2014/main" id="{864F27DD-3D13-480C-B76F-E0E63A5AD6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0" t="3750" r="2824" b="19979"/>
          <a:stretch/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583470" y="83831"/>
            <a:ext cx="1435917" cy="72119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C96F3EC-AA0E-449B-9215-F4FCA19678A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449" y="461030"/>
            <a:ext cx="2792549" cy="5483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13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Una montaña de roca&#10;&#10;Descripción generada automáticamente">
            <a:extLst>
              <a:ext uri="{FF2B5EF4-FFF2-40B4-BE49-F238E27FC236}">
                <a16:creationId xmlns:a16="http://schemas.microsoft.com/office/drawing/2014/main" id="{864F27DD-3D13-480C-B76F-E0E63A5AD6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0" t="3750" r="2824" b="19979"/>
          <a:stretch/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583470" y="83831"/>
            <a:ext cx="1435917" cy="72119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B17FCF9-5D8C-4906-81A2-3DE9759B42F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449" y="461030"/>
            <a:ext cx="2792549" cy="54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830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vjOYd-CAEE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DFB5110E-C09B-49E1-9891-E1426D5B9798}"/>
              </a:ext>
            </a:extLst>
          </p:cNvPr>
          <p:cNvSpPr/>
          <p:nvPr/>
        </p:nvSpPr>
        <p:spPr>
          <a:xfrm>
            <a:off x="0" y="2209800"/>
            <a:ext cx="121920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DCB128A-A6C2-4522-928B-77F3D68A1512}"/>
              </a:ext>
            </a:extLst>
          </p:cNvPr>
          <p:cNvSpPr/>
          <p:nvPr/>
        </p:nvSpPr>
        <p:spPr>
          <a:xfrm>
            <a:off x="0" y="6629400"/>
            <a:ext cx="12192000" cy="2806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9" name="bg object 16">
            <a:extLst>
              <a:ext uri="{FF2B5EF4-FFF2-40B4-BE49-F238E27FC236}">
                <a16:creationId xmlns:a16="http://schemas.microsoft.com/office/drawing/2014/main" id="{CD2A1CAB-DC9F-4DB0-AB01-2F9C7DC44D53}"/>
              </a:ext>
            </a:extLst>
          </p:cNvPr>
          <p:cNvSpPr/>
          <p:nvPr/>
        </p:nvSpPr>
        <p:spPr>
          <a:xfrm>
            <a:off x="1140460" y="6568439"/>
            <a:ext cx="9911080" cy="289560"/>
          </a:xfrm>
          <a:custGeom>
            <a:avLst/>
            <a:gdLst/>
            <a:ahLst/>
            <a:cxnLst/>
            <a:rect l="l" t="t" r="r" b="b"/>
            <a:pathLst>
              <a:path w="9911080" h="289559">
                <a:moveTo>
                  <a:pt x="9911080" y="0"/>
                </a:moveTo>
                <a:lnTo>
                  <a:pt x="0" y="0"/>
                </a:lnTo>
                <a:lnTo>
                  <a:pt x="0" y="289559"/>
                </a:lnTo>
                <a:lnTo>
                  <a:pt x="9911080" y="289559"/>
                </a:lnTo>
                <a:lnTo>
                  <a:pt x="9911080" y="0"/>
                </a:lnTo>
                <a:close/>
              </a:path>
            </a:pathLst>
          </a:custGeom>
          <a:solidFill>
            <a:srgbClr val="007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0F4EACCD-1C33-4E85-AE8E-C12EE0778C20}"/>
              </a:ext>
            </a:extLst>
          </p:cNvPr>
          <p:cNvSpPr/>
          <p:nvPr/>
        </p:nvSpPr>
        <p:spPr>
          <a:xfrm>
            <a:off x="986180" y="6534834"/>
            <a:ext cx="100628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Century Gothic" panose="020B0502020202020204" pitchFamily="34" charset="0"/>
              </a:rPr>
              <a:t>ENLACE – ENCUENTROS Y DIÁLOGOS  SOBRE LICENCIAMIENTO AMBIENTAL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A859B7F-24B7-4FA0-B6BD-522A07EB1FF8}"/>
              </a:ext>
            </a:extLst>
          </p:cNvPr>
          <p:cNvSpPr/>
          <p:nvPr/>
        </p:nvSpPr>
        <p:spPr>
          <a:xfrm>
            <a:off x="4337238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CO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04D9B6C-1AD4-4719-BB60-45471FA073B0}"/>
              </a:ext>
            </a:extLst>
          </p:cNvPr>
          <p:cNvSpPr/>
          <p:nvPr/>
        </p:nvSpPr>
        <p:spPr>
          <a:xfrm>
            <a:off x="0" y="2398691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800" b="1" dirty="0">
                <a:solidFill>
                  <a:srgbClr val="007033"/>
                </a:solidFill>
                <a:latin typeface="Century Gothic" panose="020B0502020202020204" pitchFamily="34" charset="0"/>
              </a:rPr>
              <a:t>CUMPLIMIENTO A COMPROMISOS:</a:t>
            </a:r>
          </a:p>
          <a:p>
            <a:pPr algn="ctr"/>
            <a:r>
              <a:rPr lang="es-CO" sz="2400" b="1" dirty="0">
                <a:solidFill>
                  <a:srgbClr val="007033"/>
                </a:solidFill>
                <a:latin typeface="Century Gothic" panose="020B0502020202020204" pitchFamily="34" charset="0"/>
              </a:rPr>
              <a:t>Rendición de Cuentas y resultados destacados de la gestión </a:t>
            </a:r>
          </a:p>
          <a:p>
            <a:pPr algn="ctr"/>
            <a:r>
              <a:rPr lang="es-CO" sz="2400" b="1" dirty="0">
                <a:solidFill>
                  <a:srgbClr val="007033"/>
                </a:solidFill>
                <a:latin typeface="Century Gothic" panose="020B0502020202020204" pitchFamily="34" charset="0"/>
              </a:rPr>
              <a:t>Noviembre 2020 </a:t>
            </a:r>
          </a:p>
        </p:txBody>
      </p:sp>
    </p:spTree>
    <p:extLst>
      <p:ext uri="{BB962C8B-B14F-4D97-AF65-F5344CB8AC3E}">
        <p14:creationId xmlns:p14="http://schemas.microsoft.com/office/powerpoint/2010/main" val="602224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7B21D3C0-F1D2-4432-9E7A-91075D9FF551}"/>
              </a:ext>
            </a:extLst>
          </p:cNvPr>
          <p:cNvSpPr/>
          <p:nvPr/>
        </p:nvSpPr>
        <p:spPr>
          <a:xfrm>
            <a:off x="2819401" y="1219201"/>
            <a:ext cx="8839200" cy="5257799"/>
          </a:xfrm>
          <a:prstGeom prst="roundRect">
            <a:avLst>
              <a:gd name="adj" fmla="val 4516"/>
            </a:avLst>
          </a:prstGeom>
          <a:solidFill>
            <a:schemeClr val="bg1">
              <a:alpha val="61000"/>
            </a:schemeClr>
          </a:solidFill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17208F37-37C3-4231-8B33-DA144B63A25A}"/>
              </a:ext>
            </a:extLst>
          </p:cNvPr>
          <p:cNvSpPr/>
          <p:nvPr/>
        </p:nvSpPr>
        <p:spPr>
          <a:xfrm>
            <a:off x="0" y="6629400"/>
            <a:ext cx="12192000" cy="2806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D452A690-7E9F-4F89-85C7-EAE936D18529}"/>
              </a:ext>
            </a:extLst>
          </p:cNvPr>
          <p:cNvSpPr/>
          <p:nvPr/>
        </p:nvSpPr>
        <p:spPr>
          <a:xfrm>
            <a:off x="131565" y="2133601"/>
            <a:ext cx="2942690" cy="1257300"/>
          </a:xfrm>
          <a:prstGeom prst="roundRect">
            <a:avLst/>
          </a:prstGeom>
          <a:solidFill>
            <a:srgbClr val="FFFFFF"/>
          </a:solidFill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80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AE54E2F-DD88-4CE1-93D7-43A5020EBD91}"/>
              </a:ext>
            </a:extLst>
          </p:cNvPr>
          <p:cNvSpPr txBox="1"/>
          <p:nvPr/>
        </p:nvSpPr>
        <p:spPr>
          <a:xfrm>
            <a:off x="129590" y="2500641"/>
            <a:ext cx="2946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COMPROMISOS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299691E-0952-4B2A-8A04-84F95288D840}"/>
              </a:ext>
            </a:extLst>
          </p:cNvPr>
          <p:cNvSpPr txBox="1"/>
          <p:nvPr/>
        </p:nvSpPr>
        <p:spPr>
          <a:xfrm>
            <a:off x="3242861" y="2340114"/>
            <a:ext cx="7924800" cy="3727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Implementación de los reportes de alerta (5 reportes).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CDMB y CORPONOR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CVC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CORPOMOJANA, CARDIQUE, CARSUCRE, CSB y CVS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CAR y SDA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CORTOLIMA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Sistema de Información Ambiental de Colombia (SIAC) - articulación con otras autoridades.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D8446CFA-9CE7-4B9C-BCC4-4C65494C5AA5}"/>
              </a:ext>
            </a:extLst>
          </p:cNvPr>
          <p:cNvSpPr txBox="1"/>
          <p:nvPr/>
        </p:nvSpPr>
        <p:spPr>
          <a:xfrm>
            <a:off x="3242860" y="1447800"/>
            <a:ext cx="8271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9. ARTICULACIÓN DE LA ANLA CON AUTORIDADES AMBIENTALES – 100%</a:t>
            </a:r>
          </a:p>
        </p:txBody>
      </p:sp>
    </p:spTree>
    <p:extLst>
      <p:ext uri="{BB962C8B-B14F-4D97-AF65-F5344CB8AC3E}">
        <p14:creationId xmlns:p14="http://schemas.microsoft.com/office/powerpoint/2010/main" val="3530536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ED75B75E-EE93-4031-B3E2-793481AF3244}"/>
              </a:ext>
            </a:extLst>
          </p:cNvPr>
          <p:cNvSpPr/>
          <p:nvPr/>
        </p:nvSpPr>
        <p:spPr>
          <a:xfrm>
            <a:off x="0" y="2870523"/>
            <a:ext cx="12192000" cy="1116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0" y="2908623"/>
            <a:ext cx="12192000" cy="99060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ts val="7300"/>
              </a:lnSpc>
              <a:buNone/>
            </a:pPr>
            <a:r>
              <a:rPr lang="es-MX" sz="3600" b="1" dirty="0">
                <a:solidFill>
                  <a:srgbClr val="007033"/>
                </a:solidFill>
                <a:latin typeface="Century Gothic" panose="020B0502020202020204" pitchFamily="34" charset="0"/>
              </a:rPr>
              <a:t>TEMAS DE INTERÉS</a:t>
            </a:r>
            <a:endParaRPr lang="es-MX" sz="700" b="1" dirty="0">
              <a:latin typeface="Century Gothic" panose="020B0502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A890914-E563-4980-B386-FC918A45DFA7}"/>
              </a:ext>
            </a:extLst>
          </p:cNvPr>
          <p:cNvSpPr/>
          <p:nvPr/>
        </p:nvSpPr>
        <p:spPr>
          <a:xfrm>
            <a:off x="0" y="6629400"/>
            <a:ext cx="12192000" cy="2806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6" name="bg object 16">
            <a:extLst>
              <a:ext uri="{FF2B5EF4-FFF2-40B4-BE49-F238E27FC236}">
                <a16:creationId xmlns:a16="http://schemas.microsoft.com/office/drawing/2014/main" id="{9D220C94-C1D0-4C07-A6B5-79AAC82E7368}"/>
              </a:ext>
            </a:extLst>
          </p:cNvPr>
          <p:cNvSpPr/>
          <p:nvPr/>
        </p:nvSpPr>
        <p:spPr>
          <a:xfrm>
            <a:off x="1140460" y="6568439"/>
            <a:ext cx="9911080" cy="289560"/>
          </a:xfrm>
          <a:custGeom>
            <a:avLst/>
            <a:gdLst/>
            <a:ahLst/>
            <a:cxnLst/>
            <a:rect l="l" t="t" r="r" b="b"/>
            <a:pathLst>
              <a:path w="9911080" h="289559">
                <a:moveTo>
                  <a:pt x="9911080" y="0"/>
                </a:moveTo>
                <a:lnTo>
                  <a:pt x="0" y="0"/>
                </a:lnTo>
                <a:lnTo>
                  <a:pt x="0" y="289559"/>
                </a:lnTo>
                <a:lnTo>
                  <a:pt x="9911080" y="289559"/>
                </a:lnTo>
                <a:lnTo>
                  <a:pt x="9911080" y="0"/>
                </a:lnTo>
                <a:close/>
              </a:path>
            </a:pathLst>
          </a:custGeom>
          <a:solidFill>
            <a:srgbClr val="00703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6207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7B21D3C0-F1D2-4432-9E7A-91075D9FF551}"/>
              </a:ext>
            </a:extLst>
          </p:cNvPr>
          <p:cNvSpPr/>
          <p:nvPr/>
        </p:nvSpPr>
        <p:spPr>
          <a:xfrm>
            <a:off x="2819401" y="1219201"/>
            <a:ext cx="8839200" cy="5257799"/>
          </a:xfrm>
          <a:prstGeom prst="roundRect">
            <a:avLst>
              <a:gd name="adj" fmla="val 4516"/>
            </a:avLst>
          </a:prstGeom>
          <a:solidFill>
            <a:schemeClr val="bg1">
              <a:alpha val="61000"/>
            </a:schemeClr>
          </a:solidFill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17208F37-37C3-4231-8B33-DA144B63A25A}"/>
              </a:ext>
            </a:extLst>
          </p:cNvPr>
          <p:cNvSpPr/>
          <p:nvPr/>
        </p:nvSpPr>
        <p:spPr>
          <a:xfrm>
            <a:off x="0" y="6629400"/>
            <a:ext cx="12192000" cy="2806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D452A690-7E9F-4F89-85C7-EAE936D18529}"/>
              </a:ext>
            </a:extLst>
          </p:cNvPr>
          <p:cNvSpPr/>
          <p:nvPr/>
        </p:nvSpPr>
        <p:spPr>
          <a:xfrm>
            <a:off x="131565" y="2133601"/>
            <a:ext cx="2942690" cy="1257300"/>
          </a:xfrm>
          <a:prstGeom prst="roundRect">
            <a:avLst/>
          </a:prstGeom>
          <a:solidFill>
            <a:srgbClr val="FFFFFF"/>
          </a:solidFill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80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AE54E2F-DD88-4CE1-93D7-43A5020EBD91}"/>
              </a:ext>
            </a:extLst>
          </p:cNvPr>
          <p:cNvSpPr txBox="1"/>
          <p:nvPr/>
        </p:nvSpPr>
        <p:spPr>
          <a:xfrm>
            <a:off x="228600" y="2500641"/>
            <a:ext cx="2791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TEMAS DE INTERÉS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299691E-0952-4B2A-8A04-84F95288D840}"/>
              </a:ext>
            </a:extLst>
          </p:cNvPr>
          <p:cNvSpPr txBox="1"/>
          <p:nvPr/>
        </p:nvSpPr>
        <p:spPr>
          <a:xfrm>
            <a:off x="3171290" y="2286000"/>
            <a:ext cx="7924800" cy="310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Avances del Centro de Monitoreo componente biótico.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Consolidación de la información.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Gestión para realizar vínculo formal con el SIB.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Gestión de convenio con Instituto Tecnológico Metropolitano de Medellín.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Evaluación de las compensaciones y su asociación con los impactos sobre la biodiversidad.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D8446CFA-9CE7-4B9C-BCC4-4C65494C5AA5}"/>
              </a:ext>
            </a:extLst>
          </p:cNvPr>
          <p:cNvSpPr txBox="1"/>
          <p:nvPr/>
        </p:nvSpPr>
        <p:spPr>
          <a:xfrm>
            <a:off x="3361790" y="1524000"/>
            <a:ext cx="8152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SISTEMAS DE MONITOREO DE BIODIVERSIDAD</a:t>
            </a:r>
          </a:p>
        </p:txBody>
      </p:sp>
    </p:spTree>
    <p:extLst>
      <p:ext uri="{BB962C8B-B14F-4D97-AF65-F5344CB8AC3E}">
        <p14:creationId xmlns:p14="http://schemas.microsoft.com/office/powerpoint/2010/main" val="3434282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7B21D3C0-F1D2-4432-9E7A-91075D9FF551}"/>
              </a:ext>
            </a:extLst>
          </p:cNvPr>
          <p:cNvSpPr/>
          <p:nvPr/>
        </p:nvSpPr>
        <p:spPr>
          <a:xfrm>
            <a:off x="2819401" y="1219201"/>
            <a:ext cx="8839200" cy="5257799"/>
          </a:xfrm>
          <a:prstGeom prst="roundRect">
            <a:avLst>
              <a:gd name="adj" fmla="val 4516"/>
            </a:avLst>
          </a:prstGeom>
          <a:solidFill>
            <a:schemeClr val="bg1">
              <a:alpha val="61000"/>
            </a:schemeClr>
          </a:solidFill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17208F37-37C3-4231-8B33-DA144B63A25A}"/>
              </a:ext>
            </a:extLst>
          </p:cNvPr>
          <p:cNvSpPr/>
          <p:nvPr/>
        </p:nvSpPr>
        <p:spPr>
          <a:xfrm>
            <a:off x="0" y="6629400"/>
            <a:ext cx="12192000" cy="2806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D452A690-7E9F-4F89-85C7-EAE936D18529}"/>
              </a:ext>
            </a:extLst>
          </p:cNvPr>
          <p:cNvSpPr/>
          <p:nvPr/>
        </p:nvSpPr>
        <p:spPr>
          <a:xfrm>
            <a:off x="131565" y="2133601"/>
            <a:ext cx="2942690" cy="1257300"/>
          </a:xfrm>
          <a:prstGeom prst="roundRect">
            <a:avLst/>
          </a:prstGeom>
          <a:solidFill>
            <a:srgbClr val="FFFFFF"/>
          </a:solidFill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80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AE54E2F-DD88-4CE1-93D7-43A5020EBD91}"/>
              </a:ext>
            </a:extLst>
          </p:cNvPr>
          <p:cNvSpPr txBox="1"/>
          <p:nvPr/>
        </p:nvSpPr>
        <p:spPr>
          <a:xfrm>
            <a:off x="228600" y="2500641"/>
            <a:ext cx="2791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TEMAS DE INTERÉS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299691E-0952-4B2A-8A04-84F95288D840}"/>
              </a:ext>
            </a:extLst>
          </p:cNvPr>
          <p:cNvSpPr txBox="1"/>
          <p:nvPr/>
        </p:nvSpPr>
        <p:spPr>
          <a:xfrm>
            <a:off x="3171290" y="2227187"/>
            <a:ext cx="7924800" cy="310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Evalúa desempeño de proyectos activos 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Contiene información de expedientes de vigencias 2019-2020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Beneficios IDA: generación de alertas, monitorear los niveles de desempeño de indicadores, e identificar y cuantificar niveles de incumplimiento de las obligaciones de POA.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Avance 97% de la socialización fase 1. 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Fase 2 en proceso para definir alcance en conjunto con OAP.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D8446CFA-9CE7-4B9C-BCC4-4C65494C5AA5}"/>
              </a:ext>
            </a:extLst>
          </p:cNvPr>
          <p:cNvSpPr txBox="1"/>
          <p:nvPr/>
        </p:nvSpPr>
        <p:spPr>
          <a:xfrm>
            <a:off x="3361790" y="1524000"/>
            <a:ext cx="8152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INDICE DE DESEMPEÑO AMBIENTAL </a:t>
            </a:r>
          </a:p>
        </p:txBody>
      </p:sp>
    </p:spTree>
    <p:extLst>
      <p:ext uri="{BB962C8B-B14F-4D97-AF65-F5344CB8AC3E}">
        <p14:creationId xmlns:p14="http://schemas.microsoft.com/office/powerpoint/2010/main" val="3294932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7B21D3C0-F1D2-4432-9E7A-91075D9FF551}"/>
              </a:ext>
            </a:extLst>
          </p:cNvPr>
          <p:cNvSpPr/>
          <p:nvPr/>
        </p:nvSpPr>
        <p:spPr>
          <a:xfrm>
            <a:off x="2819401" y="1219201"/>
            <a:ext cx="8839200" cy="5257799"/>
          </a:xfrm>
          <a:prstGeom prst="roundRect">
            <a:avLst>
              <a:gd name="adj" fmla="val 4516"/>
            </a:avLst>
          </a:prstGeom>
          <a:solidFill>
            <a:schemeClr val="bg1">
              <a:alpha val="61000"/>
            </a:schemeClr>
          </a:solidFill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17208F37-37C3-4231-8B33-DA144B63A25A}"/>
              </a:ext>
            </a:extLst>
          </p:cNvPr>
          <p:cNvSpPr/>
          <p:nvPr/>
        </p:nvSpPr>
        <p:spPr>
          <a:xfrm>
            <a:off x="0" y="6629400"/>
            <a:ext cx="12192000" cy="2806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D452A690-7E9F-4F89-85C7-EAE936D18529}"/>
              </a:ext>
            </a:extLst>
          </p:cNvPr>
          <p:cNvSpPr/>
          <p:nvPr/>
        </p:nvSpPr>
        <p:spPr>
          <a:xfrm>
            <a:off x="131565" y="2133601"/>
            <a:ext cx="2942690" cy="1257300"/>
          </a:xfrm>
          <a:prstGeom prst="roundRect">
            <a:avLst/>
          </a:prstGeom>
          <a:solidFill>
            <a:srgbClr val="FFFFFF"/>
          </a:solidFill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80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AE54E2F-DD88-4CE1-93D7-43A5020EBD91}"/>
              </a:ext>
            </a:extLst>
          </p:cNvPr>
          <p:cNvSpPr txBox="1"/>
          <p:nvPr/>
        </p:nvSpPr>
        <p:spPr>
          <a:xfrm>
            <a:off x="228600" y="2500641"/>
            <a:ext cx="2791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TEMAS DE INTERÉS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299691E-0952-4B2A-8A04-84F95288D840}"/>
              </a:ext>
            </a:extLst>
          </p:cNvPr>
          <p:cNvSpPr txBox="1"/>
          <p:nvPr/>
        </p:nvSpPr>
        <p:spPr>
          <a:xfrm>
            <a:off x="3171289" y="1981200"/>
            <a:ext cx="848731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CO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Primer ciclo: desarrollo de 29 mesas temáticas.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s-CO" sz="19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CO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Segundo ciclo de mesas temáticas – priorización de líneas: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s-CO" sz="19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914400" lvl="1" indent="-457200" algn="just">
              <a:buFont typeface="+mj-lt"/>
              <a:buAutoNum type="arabicPeriod"/>
            </a:pPr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Propuesta técnica para instrumento piloto de regionalización </a:t>
            </a:r>
            <a:r>
              <a:rPr lang="es-CO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hidroclimatológica</a:t>
            </a:r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e hidrológica.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Propuesta para elaboración de herramienta de compilación de información para Unidades Territoriales Mayores. 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Modelo hidrogeológico conceptual para las subzonas hidrográficas del río San Miguel, Alto Caquetá y Alto Putumayo. 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Experiencia piloto para la construcción de la línea base regional del área priorizada - medio biótico, convenio entre ANH-IAVH.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Acercamiento DNP para avanzar en creación plataforma recopilación de información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D8446CFA-9CE7-4B9C-BCC4-4C65494C5AA5}"/>
              </a:ext>
            </a:extLst>
          </p:cNvPr>
          <p:cNvSpPr txBox="1"/>
          <p:nvPr/>
        </p:nvSpPr>
        <p:spPr>
          <a:xfrm>
            <a:off x="3361790" y="1524000"/>
            <a:ext cx="8152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PROYECTO PILOTO PUTUMAYO y SIAC</a:t>
            </a:r>
          </a:p>
        </p:txBody>
      </p:sp>
    </p:spTree>
    <p:extLst>
      <p:ext uri="{BB962C8B-B14F-4D97-AF65-F5344CB8AC3E}">
        <p14:creationId xmlns:p14="http://schemas.microsoft.com/office/powerpoint/2010/main" val="873622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7B21D3C0-F1D2-4432-9E7A-91075D9FF551}"/>
              </a:ext>
            </a:extLst>
          </p:cNvPr>
          <p:cNvSpPr/>
          <p:nvPr/>
        </p:nvSpPr>
        <p:spPr>
          <a:xfrm>
            <a:off x="2819401" y="1219201"/>
            <a:ext cx="8839200" cy="5257799"/>
          </a:xfrm>
          <a:prstGeom prst="roundRect">
            <a:avLst>
              <a:gd name="adj" fmla="val 4516"/>
            </a:avLst>
          </a:prstGeom>
          <a:solidFill>
            <a:schemeClr val="bg1">
              <a:alpha val="61000"/>
            </a:schemeClr>
          </a:solidFill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17208F37-37C3-4231-8B33-DA144B63A25A}"/>
              </a:ext>
            </a:extLst>
          </p:cNvPr>
          <p:cNvSpPr/>
          <p:nvPr/>
        </p:nvSpPr>
        <p:spPr>
          <a:xfrm>
            <a:off x="0" y="6629400"/>
            <a:ext cx="12192000" cy="2806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D452A690-7E9F-4F89-85C7-EAE936D18529}"/>
              </a:ext>
            </a:extLst>
          </p:cNvPr>
          <p:cNvSpPr/>
          <p:nvPr/>
        </p:nvSpPr>
        <p:spPr>
          <a:xfrm>
            <a:off x="131565" y="2133601"/>
            <a:ext cx="2942690" cy="1257300"/>
          </a:xfrm>
          <a:prstGeom prst="roundRect">
            <a:avLst/>
          </a:prstGeom>
          <a:solidFill>
            <a:srgbClr val="FFFFFF"/>
          </a:solidFill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80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AE54E2F-DD88-4CE1-93D7-43A5020EBD91}"/>
              </a:ext>
            </a:extLst>
          </p:cNvPr>
          <p:cNvSpPr txBox="1"/>
          <p:nvPr/>
        </p:nvSpPr>
        <p:spPr>
          <a:xfrm>
            <a:off x="228600" y="2500641"/>
            <a:ext cx="2791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TEMAS DE INTERÉS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299691E-0952-4B2A-8A04-84F95288D840}"/>
              </a:ext>
            </a:extLst>
          </p:cNvPr>
          <p:cNvSpPr txBox="1"/>
          <p:nvPr/>
        </p:nvSpPr>
        <p:spPr>
          <a:xfrm>
            <a:off x="3171290" y="2209800"/>
            <a:ext cx="8152898" cy="1791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Desarrollo en progreso de la batería de indicadores.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Desarrollo indicadores biodiversidad: Convenio </a:t>
            </a:r>
            <a:r>
              <a:rPr lang="es-CO" sz="1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IAvH</a:t>
            </a:r>
            <a:r>
              <a:rPr lang="es-CO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- ANLA. 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Migración a </a:t>
            </a:r>
            <a:r>
              <a:rPr lang="es-CO" sz="1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Power</a:t>
            </a:r>
            <a:r>
              <a:rPr lang="es-CO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BI Pro.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Reporte de información técnica del 1%.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D8446CFA-9CE7-4B9C-BCC4-4C65494C5AA5}"/>
              </a:ext>
            </a:extLst>
          </p:cNvPr>
          <p:cNvSpPr txBox="1"/>
          <p:nvPr/>
        </p:nvSpPr>
        <p:spPr>
          <a:xfrm>
            <a:off x="2895600" y="13716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COMPENSACIÓN POR PÉRDIDA DE BIODIVERSIDAD E INVERSIÓN FORZOSA DE NO MENOS DEL 1%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1038302-C7CB-48F8-8A78-525F641DEE8D}"/>
              </a:ext>
            </a:extLst>
          </p:cNvPr>
          <p:cNvSpPr txBox="1"/>
          <p:nvPr/>
        </p:nvSpPr>
        <p:spPr>
          <a:xfrm>
            <a:off x="2895600" y="41910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NUEVA METODOLOGÍA GENERAL PARA LA ELABORACIÓN Y PRESENTACIÓN DE ESTUDIOS AMBIENTALES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776097E-A6C2-4917-A51D-94EDC86CA3A6}"/>
              </a:ext>
            </a:extLst>
          </p:cNvPr>
          <p:cNvSpPr txBox="1"/>
          <p:nvPr/>
        </p:nvSpPr>
        <p:spPr>
          <a:xfrm>
            <a:off x="3171290" y="5029200"/>
            <a:ext cx="8152898" cy="913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Adopción Resolución 629 de 2020.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Consulta pública de la MGEPEA.</a:t>
            </a:r>
          </a:p>
        </p:txBody>
      </p:sp>
    </p:spTree>
    <p:extLst>
      <p:ext uri="{BB962C8B-B14F-4D97-AF65-F5344CB8AC3E}">
        <p14:creationId xmlns:p14="http://schemas.microsoft.com/office/powerpoint/2010/main" val="167998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7B21D3C0-F1D2-4432-9E7A-91075D9FF551}"/>
              </a:ext>
            </a:extLst>
          </p:cNvPr>
          <p:cNvSpPr/>
          <p:nvPr/>
        </p:nvSpPr>
        <p:spPr>
          <a:xfrm>
            <a:off x="2819401" y="1219201"/>
            <a:ext cx="8839200" cy="5257799"/>
          </a:xfrm>
          <a:prstGeom prst="roundRect">
            <a:avLst>
              <a:gd name="adj" fmla="val 4516"/>
            </a:avLst>
          </a:prstGeom>
          <a:solidFill>
            <a:schemeClr val="bg1">
              <a:alpha val="61000"/>
            </a:schemeClr>
          </a:solidFill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17208F37-37C3-4231-8B33-DA144B63A25A}"/>
              </a:ext>
            </a:extLst>
          </p:cNvPr>
          <p:cNvSpPr/>
          <p:nvPr/>
        </p:nvSpPr>
        <p:spPr>
          <a:xfrm>
            <a:off x="0" y="6629400"/>
            <a:ext cx="12192000" cy="2806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D452A690-7E9F-4F89-85C7-EAE936D18529}"/>
              </a:ext>
            </a:extLst>
          </p:cNvPr>
          <p:cNvSpPr/>
          <p:nvPr/>
        </p:nvSpPr>
        <p:spPr>
          <a:xfrm>
            <a:off x="131565" y="2133601"/>
            <a:ext cx="2942690" cy="1257300"/>
          </a:xfrm>
          <a:prstGeom prst="roundRect">
            <a:avLst/>
          </a:prstGeom>
          <a:solidFill>
            <a:srgbClr val="FFFFFF"/>
          </a:solidFill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80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AE54E2F-DD88-4CE1-93D7-43A5020EBD91}"/>
              </a:ext>
            </a:extLst>
          </p:cNvPr>
          <p:cNvSpPr txBox="1"/>
          <p:nvPr/>
        </p:nvSpPr>
        <p:spPr>
          <a:xfrm>
            <a:off x="228600" y="2500641"/>
            <a:ext cx="2791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TEMAS DE INTERÉS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299691E-0952-4B2A-8A04-84F95288D840}"/>
              </a:ext>
            </a:extLst>
          </p:cNvPr>
          <p:cNvSpPr txBox="1"/>
          <p:nvPr/>
        </p:nvSpPr>
        <p:spPr>
          <a:xfrm>
            <a:off x="3171290" y="2322006"/>
            <a:ext cx="8152898" cy="3545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Inspectores Regionales: </a:t>
            </a:r>
            <a:r>
              <a:rPr lang="es-CO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600</a:t>
            </a:r>
            <a:r>
              <a:rPr lang="es-CO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jornadas de pedagogía, </a:t>
            </a:r>
            <a:r>
              <a:rPr lang="es-CO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3.400</a:t>
            </a:r>
            <a:r>
              <a:rPr lang="es-CO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participantes y </a:t>
            </a:r>
            <a:r>
              <a:rPr lang="es-CO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300</a:t>
            </a:r>
            <a:r>
              <a:rPr lang="es-CO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reuniones de articulación interinstitucional.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Avances en el diseño del Módulo de Control Social al Licenciamiento Ambiental.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Dos (2) cursos virtuales de Licenciamiento Ambiental:</a:t>
            </a:r>
          </a:p>
          <a:p>
            <a:pPr marL="914400" lvl="1" indent="-457200" algn="just">
              <a:lnSpc>
                <a:spcPct val="150000"/>
              </a:lnSpc>
              <a:buAutoNum type="arabicPeriod"/>
            </a:pPr>
            <a:r>
              <a:rPr lang="es-CO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Autoridades territoriales (949 inscritos)</a:t>
            </a:r>
          </a:p>
          <a:p>
            <a:pPr marL="914400" lvl="1" indent="-457200" algn="just">
              <a:lnSpc>
                <a:spcPct val="150000"/>
              </a:lnSpc>
              <a:buAutoNum type="arabicPeriod"/>
            </a:pPr>
            <a:r>
              <a:rPr lang="es-CO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Líderes comunitarios y ciudadanía. (1.000 inscritos).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Política de Participación Ciudadana de la ANLA.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D8446CFA-9CE7-4B9C-BCC4-4C65494C5AA5}"/>
              </a:ext>
            </a:extLst>
          </p:cNvPr>
          <p:cNvSpPr txBox="1"/>
          <p:nvPr/>
        </p:nvSpPr>
        <p:spPr>
          <a:xfrm>
            <a:off x="3361790" y="1371600"/>
            <a:ext cx="8152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PARTICIPACIÓN CIUDADANA EN EL LICENCIAMIENTO AMBIENTAL</a:t>
            </a:r>
          </a:p>
        </p:txBody>
      </p:sp>
    </p:spTree>
    <p:extLst>
      <p:ext uri="{BB962C8B-B14F-4D97-AF65-F5344CB8AC3E}">
        <p14:creationId xmlns:p14="http://schemas.microsoft.com/office/powerpoint/2010/main" val="2677782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7B21D3C0-F1D2-4432-9E7A-91075D9FF551}"/>
              </a:ext>
            </a:extLst>
          </p:cNvPr>
          <p:cNvSpPr/>
          <p:nvPr/>
        </p:nvSpPr>
        <p:spPr>
          <a:xfrm>
            <a:off x="2819401" y="1219201"/>
            <a:ext cx="8839200" cy="5257799"/>
          </a:xfrm>
          <a:prstGeom prst="roundRect">
            <a:avLst>
              <a:gd name="adj" fmla="val 4516"/>
            </a:avLst>
          </a:prstGeom>
          <a:solidFill>
            <a:schemeClr val="bg1">
              <a:alpha val="61000"/>
            </a:schemeClr>
          </a:solidFill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17208F37-37C3-4231-8B33-DA144B63A25A}"/>
              </a:ext>
            </a:extLst>
          </p:cNvPr>
          <p:cNvSpPr/>
          <p:nvPr/>
        </p:nvSpPr>
        <p:spPr>
          <a:xfrm>
            <a:off x="0" y="6629400"/>
            <a:ext cx="12192000" cy="2806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D452A690-7E9F-4F89-85C7-EAE936D18529}"/>
              </a:ext>
            </a:extLst>
          </p:cNvPr>
          <p:cNvSpPr/>
          <p:nvPr/>
        </p:nvSpPr>
        <p:spPr>
          <a:xfrm>
            <a:off x="131565" y="2133601"/>
            <a:ext cx="2942690" cy="1257300"/>
          </a:xfrm>
          <a:prstGeom prst="roundRect">
            <a:avLst/>
          </a:prstGeom>
          <a:solidFill>
            <a:srgbClr val="FFFFFF"/>
          </a:solidFill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80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AE54E2F-DD88-4CE1-93D7-43A5020EBD91}"/>
              </a:ext>
            </a:extLst>
          </p:cNvPr>
          <p:cNvSpPr txBox="1"/>
          <p:nvPr/>
        </p:nvSpPr>
        <p:spPr>
          <a:xfrm>
            <a:off x="228600" y="2500641"/>
            <a:ext cx="2791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TEMAS DE INTERÉS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299691E-0952-4B2A-8A04-84F95288D840}"/>
              </a:ext>
            </a:extLst>
          </p:cNvPr>
          <p:cNvSpPr txBox="1"/>
          <p:nvPr/>
        </p:nvSpPr>
        <p:spPr>
          <a:xfrm>
            <a:off x="3171290" y="1905000"/>
            <a:ext cx="8152898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CO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Consolidación del Ecosistema de Conocimiento e Innovación.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CO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Definición de objetivos Modelo Gestión de Conocimiento e Innovación.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CO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Articulación de la gestión el cambio con la gestión tecnológica, comunicaciones y gestión del cambio.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CO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Cultura de innovación.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CO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Micrositio de Gestión del Conocimiento y la Innovación.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D8446CFA-9CE7-4B9C-BCC4-4C65494C5AA5}"/>
              </a:ext>
            </a:extLst>
          </p:cNvPr>
          <p:cNvSpPr txBox="1"/>
          <p:nvPr/>
        </p:nvSpPr>
        <p:spPr>
          <a:xfrm>
            <a:off x="3361790" y="1371600"/>
            <a:ext cx="8152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GESTIÓN DEL CONOCIMIENTO Y LA INNOVACIÓN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B66F8E2-AF42-4153-9884-A9CF6A2DF2D6}"/>
              </a:ext>
            </a:extLst>
          </p:cNvPr>
          <p:cNvSpPr txBox="1"/>
          <p:nvPr/>
        </p:nvSpPr>
        <p:spPr>
          <a:xfrm>
            <a:off x="3171290" y="5001161"/>
            <a:ext cx="81528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Jerarquización de impactos significativos en la evaluación ambiental.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Seis (6) nuevos instrumentos internos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Cinco (5) instrumentos en desarrollo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82AD572-39C1-4F7A-A5E4-BD8C4F2529FF}"/>
              </a:ext>
            </a:extLst>
          </p:cNvPr>
          <p:cNvSpPr txBox="1"/>
          <p:nvPr/>
        </p:nvSpPr>
        <p:spPr>
          <a:xfrm>
            <a:off x="3361790" y="4114800"/>
            <a:ext cx="8152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NUEVO MODELO INTERNO DE LICENCIAMIENTO AMBIENTAL</a:t>
            </a:r>
          </a:p>
        </p:txBody>
      </p:sp>
    </p:spTree>
    <p:extLst>
      <p:ext uri="{BB962C8B-B14F-4D97-AF65-F5344CB8AC3E}">
        <p14:creationId xmlns:p14="http://schemas.microsoft.com/office/powerpoint/2010/main" val="264837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7B21D3C0-F1D2-4432-9E7A-91075D9FF551}"/>
              </a:ext>
            </a:extLst>
          </p:cNvPr>
          <p:cNvSpPr/>
          <p:nvPr/>
        </p:nvSpPr>
        <p:spPr>
          <a:xfrm>
            <a:off x="2514600" y="990601"/>
            <a:ext cx="9144001" cy="5486400"/>
          </a:xfrm>
          <a:prstGeom prst="roundRect">
            <a:avLst>
              <a:gd name="adj" fmla="val 4516"/>
            </a:avLst>
          </a:prstGeom>
          <a:solidFill>
            <a:schemeClr val="bg1">
              <a:alpha val="61000"/>
            </a:schemeClr>
          </a:solidFill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17208F37-37C3-4231-8B33-DA144B63A25A}"/>
              </a:ext>
            </a:extLst>
          </p:cNvPr>
          <p:cNvSpPr/>
          <p:nvPr/>
        </p:nvSpPr>
        <p:spPr>
          <a:xfrm>
            <a:off x="0" y="6629400"/>
            <a:ext cx="12192000" cy="2806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D452A690-7E9F-4F89-85C7-EAE936D18529}"/>
              </a:ext>
            </a:extLst>
          </p:cNvPr>
          <p:cNvSpPr/>
          <p:nvPr/>
        </p:nvSpPr>
        <p:spPr>
          <a:xfrm>
            <a:off x="131565" y="2133601"/>
            <a:ext cx="2764035" cy="1257300"/>
          </a:xfrm>
          <a:prstGeom prst="roundRect">
            <a:avLst/>
          </a:prstGeom>
          <a:solidFill>
            <a:srgbClr val="FFFFFF"/>
          </a:solidFill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80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AE54E2F-DD88-4CE1-93D7-43A5020EBD91}"/>
              </a:ext>
            </a:extLst>
          </p:cNvPr>
          <p:cNvSpPr txBox="1"/>
          <p:nvPr/>
        </p:nvSpPr>
        <p:spPr>
          <a:xfrm>
            <a:off x="228600" y="2500641"/>
            <a:ext cx="2400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APUESTAS 2021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299691E-0952-4B2A-8A04-84F95288D840}"/>
              </a:ext>
            </a:extLst>
          </p:cNvPr>
          <p:cNvSpPr txBox="1"/>
          <p:nvPr/>
        </p:nvSpPr>
        <p:spPr>
          <a:xfrm>
            <a:off x="2992635" y="1250751"/>
            <a:ext cx="852205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Centro de monitoreo (SIPTA) con observancia ciudadana (</a:t>
            </a:r>
            <a:r>
              <a:rPr lang="es-CO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SMPCA</a:t>
            </a:r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). Acciones de participación ciudadana incidente en el marco de los resultados de este monitoreo.</a:t>
            </a:r>
          </a:p>
          <a:p>
            <a:pPr marL="342900" lvl="0" indent="-342900"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Incidencia en la participación ciudadana: conformación de una comunidad colaborativa.</a:t>
            </a:r>
          </a:p>
          <a:p>
            <a:pPr marL="342900" lvl="0" indent="-342900"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Diálogo social nacional. Un espacio similar a este pero de manera más institucionalizada.</a:t>
            </a:r>
          </a:p>
          <a:p>
            <a:pPr marL="342900" lvl="0" indent="-342900"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Plataforma de formación propia de la ANLA. </a:t>
            </a:r>
          </a:p>
          <a:p>
            <a:pPr marL="342900" lvl="0" indent="-342900"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Alineación entre PEI, PAI y GRI de cara al 2021 en términos de objetivos, metas e indicadores.</a:t>
            </a:r>
          </a:p>
          <a:p>
            <a:pPr marL="342900" lvl="0" indent="-342900"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Apuesta de Cambio Climático desarrollada en materia de inclusión de la ANLA dentro de la </a:t>
            </a:r>
            <a:r>
              <a:rPr lang="es-CO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NDC</a:t>
            </a:r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. </a:t>
            </a:r>
          </a:p>
          <a:p>
            <a:pPr marL="342900" lvl="0" indent="-342900"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Continuidad en los diálogos con expertos para temas de biodiversidad y proyectos complejos, principalmente en evaluación.</a:t>
            </a:r>
          </a:p>
        </p:txBody>
      </p:sp>
    </p:spTree>
    <p:extLst>
      <p:ext uri="{BB962C8B-B14F-4D97-AF65-F5344CB8AC3E}">
        <p14:creationId xmlns:p14="http://schemas.microsoft.com/office/powerpoint/2010/main" val="3411776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7B21D3C0-F1D2-4432-9E7A-91075D9FF551}"/>
              </a:ext>
            </a:extLst>
          </p:cNvPr>
          <p:cNvSpPr/>
          <p:nvPr/>
        </p:nvSpPr>
        <p:spPr>
          <a:xfrm>
            <a:off x="2819401" y="1219201"/>
            <a:ext cx="8839200" cy="5257799"/>
          </a:xfrm>
          <a:prstGeom prst="roundRect">
            <a:avLst>
              <a:gd name="adj" fmla="val 4516"/>
            </a:avLst>
          </a:prstGeom>
          <a:solidFill>
            <a:schemeClr val="bg1">
              <a:alpha val="61000"/>
            </a:schemeClr>
          </a:solidFill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17208F37-37C3-4231-8B33-DA144B63A25A}"/>
              </a:ext>
            </a:extLst>
          </p:cNvPr>
          <p:cNvSpPr/>
          <p:nvPr/>
        </p:nvSpPr>
        <p:spPr>
          <a:xfrm>
            <a:off x="0" y="6629400"/>
            <a:ext cx="12192000" cy="2806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D452A690-7E9F-4F89-85C7-EAE936D18529}"/>
              </a:ext>
            </a:extLst>
          </p:cNvPr>
          <p:cNvSpPr/>
          <p:nvPr/>
        </p:nvSpPr>
        <p:spPr>
          <a:xfrm>
            <a:off x="131565" y="3009900"/>
            <a:ext cx="2942690" cy="1257300"/>
          </a:xfrm>
          <a:prstGeom prst="roundRect">
            <a:avLst/>
          </a:prstGeom>
          <a:solidFill>
            <a:srgbClr val="FFFFFF"/>
          </a:solidFill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80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AE54E2F-DD88-4CE1-93D7-43A5020EBD91}"/>
              </a:ext>
            </a:extLst>
          </p:cNvPr>
          <p:cNvSpPr txBox="1"/>
          <p:nvPr/>
        </p:nvSpPr>
        <p:spPr>
          <a:xfrm>
            <a:off x="228600" y="3376940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CONVERSEMOS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D8446CFA-9CE7-4B9C-BCC4-4C65494C5AA5}"/>
              </a:ext>
            </a:extLst>
          </p:cNvPr>
          <p:cNvSpPr txBox="1"/>
          <p:nvPr/>
        </p:nvSpPr>
        <p:spPr>
          <a:xfrm>
            <a:off x="3162552" y="2819400"/>
            <a:ext cx="81528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Cambios de la pandemia: los retos de la adaptación de las Audiencias Públicas Ambientales</a:t>
            </a:r>
          </a:p>
        </p:txBody>
      </p:sp>
    </p:spTree>
    <p:extLst>
      <p:ext uri="{BB962C8B-B14F-4D97-AF65-F5344CB8AC3E}">
        <p14:creationId xmlns:p14="http://schemas.microsoft.com/office/powerpoint/2010/main" val="2596824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68AAD83-1341-460B-BDA3-DF09D3BE4338}"/>
              </a:ext>
            </a:extLst>
          </p:cNvPr>
          <p:cNvSpPr/>
          <p:nvPr/>
        </p:nvSpPr>
        <p:spPr>
          <a:xfrm>
            <a:off x="990600" y="2209800"/>
            <a:ext cx="4724400" cy="3488503"/>
          </a:xfrm>
          <a:prstGeom prst="rect">
            <a:avLst/>
          </a:prstGeom>
          <a:solidFill>
            <a:srgbClr val="F2F2F2"/>
          </a:solidFill>
          <a:ln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Apertura y bienvenida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Presentación de resultados destacados de la gestión,  cumplimiento a compromisos y temas de interés recibidos en rendición de cuentas.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Conversatorio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Cierre y despedida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0372A15-C93E-4579-8261-2C1728C11A67}"/>
              </a:ext>
            </a:extLst>
          </p:cNvPr>
          <p:cNvSpPr/>
          <p:nvPr/>
        </p:nvSpPr>
        <p:spPr>
          <a:xfrm>
            <a:off x="914400" y="1371600"/>
            <a:ext cx="32601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800" b="1" dirty="0">
                <a:solidFill>
                  <a:srgbClr val="007033"/>
                </a:solidFill>
                <a:latin typeface="Century Gothic" panose="020B0502020202020204" pitchFamily="34" charset="0"/>
              </a:rPr>
              <a:t>AGENDA</a:t>
            </a:r>
          </a:p>
        </p:txBody>
      </p:sp>
      <p:pic>
        <p:nvPicPr>
          <p:cNvPr id="1030" name="Picture 6" descr="En el 2050 podría desaparecer el último glaciar de Colombia': Ideam - Medio  Ambiente - Vida - ELTIEMPO.COM">
            <a:extLst>
              <a:ext uri="{FF2B5EF4-FFF2-40B4-BE49-F238E27FC236}">
                <a16:creationId xmlns:a16="http://schemas.microsoft.com/office/drawing/2014/main" id="{29329B18-803C-4957-ACAE-733508C0E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47800"/>
            <a:ext cx="5257800" cy="4271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6F4E86C2-EE4A-4E47-B088-3433C88F7355}"/>
              </a:ext>
            </a:extLst>
          </p:cNvPr>
          <p:cNvSpPr/>
          <p:nvPr/>
        </p:nvSpPr>
        <p:spPr>
          <a:xfrm>
            <a:off x="0" y="6629400"/>
            <a:ext cx="12192000" cy="2806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922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6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925C2D81-0EFF-4803-95B0-6815CDB773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958" y="1113020"/>
            <a:ext cx="5879842" cy="572744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A6ACE0D-669A-45F6-A285-72DE0D609A2D}"/>
              </a:ext>
            </a:extLst>
          </p:cNvPr>
          <p:cNvSpPr txBox="1"/>
          <p:nvPr/>
        </p:nvSpPr>
        <p:spPr>
          <a:xfrm>
            <a:off x="228600" y="1384042"/>
            <a:ext cx="5791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600" dirty="0">
                <a:latin typeface="Century Gothic" panose="020B0502020202020204" pitchFamily="34" charset="0"/>
              </a:rPr>
              <a:t>Aseguramiento de los </a:t>
            </a:r>
            <a:r>
              <a:rPr lang="es-ES_tradnl" sz="1600" b="1" dirty="0">
                <a:latin typeface="Century Gothic" panose="020B0502020202020204" pitchFamily="34" charset="0"/>
              </a:rPr>
              <a:t>derechos de acceso (información y comunicación)</a:t>
            </a:r>
            <a:r>
              <a:rPr lang="es-ES_tradnl" sz="1600" dirty="0">
                <a:latin typeface="Century Gothic" panose="020B0502020202020204" pitchFamily="34" charset="0"/>
              </a:rPr>
              <a:t> a través de múltiples canales de información:</a:t>
            </a:r>
          </a:p>
          <a:p>
            <a:pPr algn="just"/>
            <a:endParaRPr lang="es-ES_tradnl" sz="1600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_tradnl" sz="1600" dirty="0">
                <a:latin typeface="Century Gothic" panose="020B0502020202020204" pitchFamily="34" charset="0"/>
              </a:rPr>
              <a:t>VIRTUALES: Tecnologías de la información como páginas Web ANLA y Empresa Ejecutora, </a:t>
            </a:r>
            <a:r>
              <a:rPr lang="es-ES_tradnl" sz="1600" dirty="0" err="1">
                <a:latin typeface="Century Gothic" panose="020B0502020202020204" pitchFamily="34" charset="0"/>
              </a:rPr>
              <a:t>Youtube</a:t>
            </a:r>
            <a:r>
              <a:rPr lang="es-ES_tradnl" sz="1600" dirty="0">
                <a:latin typeface="Century Gothic" panose="020B0502020202020204" pitchFamily="34" charset="0"/>
              </a:rPr>
              <a:t> y Redes Sociales(Facebook, Twitter, </a:t>
            </a:r>
            <a:r>
              <a:rPr lang="es-ES_tradnl" sz="1600" dirty="0" err="1">
                <a:latin typeface="Century Gothic" panose="020B0502020202020204" pitchFamily="34" charset="0"/>
              </a:rPr>
              <a:t>Youtube</a:t>
            </a:r>
            <a:r>
              <a:rPr lang="es-ES_tradnl" sz="1600" dirty="0">
                <a:latin typeface="Century Gothic" panose="020B0502020202020204" pitchFamily="34" charset="0"/>
              </a:rPr>
              <a:t> 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_tradnl" sz="1600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_tradnl" sz="1600" dirty="0">
                <a:latin typeface="Century Gothic" panose="020B0502020202020204" pitchFamily="34" charset="0"/>
              </a:rPr>
              <a:t>MEDIOS RADIALES: Emisoras con afluencia de público de los Entes Territoriales relacionados al proyecto.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_tradnl" sz="1600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_tradnl" sz="1600" dirty="0">
                <a:latin typeface="Century Gothic" panose="020B0502020202020204" pitchFamily="34" charset="0"/>
              </a:rPr>
              <a:t>Presencial: Puntos presenciales con transmisión en vivo.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_tradnl" sz="1600" dirty="0">
              <a:latin typeface="Century Gothic" panose="020B0502020202020204" pitchFamily="34" charset="0"/>
            </a:endParaRPr>
          </a:p>
          <a:p>
            <a:pPr algn="just"/>
            <a:r>
              <a:rPr lang="es-ES_tradnl" sz="1600" dirty="0">
                <a:latin typeface="Century Gothic" panose="020B0502020202020204" pitchFamily="34" charset="0"/>
              </a:rPr>
              <a:t>Por primera vez en la ANLA, la transmisiones contaron con el apoyo del lenguaje de señas, garantizando la inclusión.</a:t>
            </a:r>
          </a:p>
          <a:p>
            <a:pPr algn="just"/>
            <a:endParaRPr lang="es-ES_tradnl" sz="1600" dirty="0">
              <a:latin typeface="Century Gothic" panose="020B0502020202020204" pitchFamily="34" charset="0"/>
            </a:endParaRPr>
          </a:p>
          <a:p>
            <a:pPr algn="just"/>
            <a:r>
              <a:rPr lang="es-ES_tradnl" sz="1600" dirty="0">
                <a:latin typeface="Century Gothic" panose="020B0502020202020204" pitchFamily="34" charset="0"/>
              </a:rPr>
              <a:t>Ejemplo: </a:t>
            </a:r>
            <a:r>
              <a:rPr lang="es-CO" sz="1600" dirty="0">
                <a:latin typeface="Century Gothic" panose="020B0502020202020204" pitchFamily="34" charset="0"/>
                <a:hlinkClick r:id="rId3"/>
              </a:rPr>
              <a:t>Audiencia Pública Ambiental proyecto "Línea de transmisión La Virginia – Nueva Esperanza"</a:t>
            </a:r>
            <a:endParaRPr lang="es-ES_tradnl" sz="1600" dirty="0">
              <a:latin typeface="Century Gothic" panose="020B0502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EE3AB94-D870-4856-95D0-8487A7962E88}"/>
              </a:ext>
            </a:extLst>
          </p:cNvPr>
          <p:cNvSpPr/>
          <p:nvPr/>
        </p:nvSpPr>
        <p:spPr>
          <a:xfrm>
            <a:off x="2731210" y="35802"/>
            <a:ext cx="706785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s-ES" sz="3200" b="1" dirty="0">
                <a:ln/>
                <a:solidFill>
                  <a:schemeClr val="accent6"/>
                </a:solidFill>
                <a:latin typeface="Century Gothic" panose="020B0502020202020204" pitchFamily="34" charset="0"/>
              </a:rPr>
              <a:t>Audiencias Públicas Ambientales </a:t>
            </a:r>
            <a:r>
              <a:rPr lang="es-ES" sz="3200" b="1" dirty="0">
                <a:ln/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en tiempos de COVID</a:t>
            </a:r>
          </a:p>
        </p:txBody>
      </p:sp>
    </p:spTree>
    <p:extLst>
      <p:ext uri="{BB962C8B-B14F-4D97-AF65-F5344CB8AC3E}">
        <p14:creationId xmlns:p14="http://schemas.microsoft.com/office/powerpoint/2010/main" val="1468727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EC6636A-92F0-4697-B273-5C03E4CF28C9}"/>
              </a:ext>
            </a:extLst>
          </p:cNvPr>
          <p:cNvSpPr/>
          <p:nvPr/>
        </p:nvSpPr>
        <p:spPr>
          <a:xfrm>
            <a:off x="0" y="5405629"/>
            <a:ext cx="12192000" cy="827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B15502E-F331-4511-AD74-B8F3617D4009}"/>
              </a:ext>
            </a:extLst>
          </p:cNvPr>
          <p:cNvSpPr txBox="1">
            <a:spLocks/>
          </p:cNvSpPr>
          <p:nvPr/>
        </p:nvSpPr>
        <p:spPr>
          <a:xfrm>
            <a:off x="1601228" y="2284256"/>
            <a:ext cx="8989543" cy="164630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CO" sz="8000" b="1" dirty="0">
                <a:solidFill>
                  <a:srgbClr val="007033"/>
                </a:solidFill>
                <a:latin typeface="Century Gothic" panose="020B0502020202020204" pitchFamily="34" charset="0"/>
              </a:rPr>
              <a:t>Gracias por</a:t>
            </a:r>
            <a:br>
              <a:rPr lang="es-CO" sz="8000" b="1" dirty="0">
                <a:solidFill>
                  <a:srgbClr val="007033"/>
                </a:solidFill>
                <a:latin typeface="Century Gothic" panose="020B0502020202020204" pitchFamily="34" charset="0"/>
              </a:rPr>
            </a:br>
            <a:r>
              <a:rPr lang="es-CO" sz="8000" b="1" dirty="0">
                <a:solidFill>
                  <a:srgbClr val="007033"/>
                </a:solidFill>
                <a:latin typeface="Century Gothic" panose="020B0502020202020204" pitchFamily="34" charset="0"/>
              </a:rPr>
              <a:t>su atención</a:t>
            </a:r>
            <a:endParaRPr lang="es-CO" b="1" dirty="0">
              <a:solidFill>
                <a:srgbClr val="007033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14776AA-0285-412E-8E15-0DC45CEC959E}"/>
              </a:ext>
            </a:extLst>
          </p:cNvPr>
          <p:cNvSpPr/>
          <p:nvPr/>
        </p:nvSpPr>
        <p:spPr>
          <a:xfrm>
            <a:off x="2939489" y="5582982"/>
            <a:ext cx="21239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spc="-15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@</a:t>
            </a:r>
            <a:r>
              <a:rPr lang="es-CO" sz="2400" spc="-15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ANLA_col</a:t>
            </a:r>
            <a:endParaRPr lang="es-CO" sz="2400" spc="-15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33F6465-51D0-4E74-A47C-A6837C6B5B50}"/>
              </a:ext>
            </a:extLst>
          </p:cNvPr>
          <p:cNvSpPr/>
          <p:nvPr/>
        </p:nvSpPr>
        <p:spPr>
          <a:xfrm>
            <a:off x="5582690" y="5582981"/>
            <a:ext cx="21239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spc="-15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@</a:t>
            </a:r>
            <a:r>
              <a:rPr lang="es-CO" sz="2400" spc="-15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ANLAcol</a:t>
            </a:r>
            <a:endParaRPr lang="es-CO" sz="2400" spc="-15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AC85A50-E2C2-4297-87A8-BF34130FA390}"/>
              </a:ext>
            </a:extLst>
          </p:cNvPr>
          <p:cNvSpPr/>
          <p:nvPr/>
        </p:nvSpPr>
        <p:spPr>
          <a:xfrm>
            <a:off x="8170762" y="5492945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Autoridad Nacional de</a:t>
            </a:r>
            <a:br>
              <a:rPr lang="en-US" sz="1600" dirty="0">
                <a:latin typeface="Century Gothic" panose="020B0502020202020204" pitchFamily="34" charset="0"/>
              </a:rPr>
            </a:br>
            <a:r>
              <a:rPr lang="en-US" sz="1600" dirty="0">
                <a:latin typeface="Century Gothic" panose="020B0502020202020204" pitchFamily="34" charset="0"/>
              </a:rPr>
              <a:t>Licencias Ambientales</a:t>
            </a:r>
            <a:endParaRPr lang="es-CO" sz="1600" dirty="0">
              <a:latin typeface="Century Gothic" panose="020B0502020202020204" pitchFamily="34" charset="0"/>
            </a:endParaRPr>
          </a:p>
        </p:txBody>
      </p:sp>
      <p:sp>
        <p:nvSpPr>
          <p:cNvPr id="10" name="AutoShape 2" descr="Resultado de imagen para icono twitter">
            <a:extLst>
              <a:ext uri="{FF2B5EF4-FFF2-40B4-BE49-F238E27FC236}">
                <a16:creationId xmlns:a16="http://schemas.microsoft.com/office/drawing/2014/main" id="{B5FFDD18-4F60-44FE-AFB9-04F9524585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1" name="AutoShape 4" descr="data:image/png;base64,iVBORw0KGgoAAAANSUhEUgAAAOEAAADhCAMAAAAJbSJIAAAAYFBMVEX///8Ax/8Axf8Aw/8AyP/2/v/5/v/R9P/E8P/w/P/X9f/N8/+W5P9X1f/J8f+k6P8lzf/n+v/e9/+H4P9x2/9C0v9m2P+t6f+17P+S4/9/3//r+/8wzv+n6f+67v9t2/+UvUBJAAAGCElEQVR4nO2c63ajOgxGg3AIJBDukFCSvv9bDgRoCYFifJE5Z2n/mDXTKdgftixZFhwOBEEQBEEQBEEQBEEQBEEQBEEQBEEQBEEQBEEQBEEQBEEQBPFJ4oZplhVZdS8vnunOKCcui8iClu5Plvtn031SyDHMLbAmANT3v0bSidH6J4t3Zx/yepFWuqjxWl8xOymD/zl8Y43h7EWnwK6R+ynKuf5D30tjnnxcdA0aa73p7FalbBEIV/S9ND7eLnHCyG5+yhxVfZghBqbIyr85BDYSq58LnGfWTWqYn72KqMCKlDzBgktgI6d4/brnZgz6SyIV7S9xZK11KLgRr8CmuSBx0/xHXvMDV0H7i9zg1ab0fTJugW17MP5t+FagY5m8f6ySt/G3CJygxkiWiIfnWEjd5iIh0Pp0ICq5DV2TskWHievTa4SvlXRoKRDfAWwywonA8ucujpbovB61VYtKlJijv8FM7EdapuvbmibaRC4s0OqnqPcILFvLdI3t9wYvIje52vO9X6V/pEkYtBvJVK20ntNkfgmFT8JDmDqxew8616/AJc/iTi0Iss33mD4lbqI2rhkujo4a5B1GzuJXYr01Dk9lfOEPupzip8KGbXs1J1KgD7Rt8Z9zCiHbMmOkwpmhRX0b4HkbgmjDwn2XV6hzezj1FgP2N3c0LOEMB4GP9VbEWXJlYPE2KxGS9k1pzdEclpcJyLnCxHjxBrxojrz/ipmh4FjChb1h34aeYHTEn+kxsKrV9q9SCiHXfqSxMgRgZSsaP6KiTQL1xKLvrPlrgOJPbzzrUfckkMed2VG4HALIjKHeNOlAwtUVq3AXHKSMHYKPofAQcPaGZZe5kZRZS5EUck8zABaEHxsPGX+IpHBT2AVWnd3O47GUSrMhKdw4z16H1lV58nrDrNcvMa1ww4nDSKbd6CxS/+Fy2vHsXVDW0kN3OCPYxfcDiM2Xl+udU4NkbCmu8ImlUOpcRUYhYnlCZUQiIBTZfA1/4TuhVg1CEU0WDI9R4nBFGKYpRzomte380W3R7qK5eXEwimjaJQYg90/N03SlMy5b0ZTIf6Ps5mYTptRFWiAL1Hx+3zHe+6AbIkrQ5uEb30ih5ixbB7rtjRV+rfdPHmzbG6O3ymTgYSgkbcFYSg+HxJxCuKMoVHCwIqwQKe6ePSPFASFma1FyhCuEioJILhSccAqBk/BukUmWSSnE2/4askStpd0TAhMSJcs9txGbmKc4QenA00D8DUi+osdAIgonZPsF3RQ1F2DsQCLDFogtcfTiDB5qSgx5FQqV6spSLr04qAG0mPSdrxxLIv46M3CLcDTi5C/mKSOpE0E+sHb3C1wzpl2k6bfXHTfVui3G2xm+83ieY8/zvpJLmQZ6Y3FDQ5jaYDHGpi8HqseIt2+J0byhMSuUKBvZAloRzScuzi4RM3sxBSU5jFdDM0OCMYiGItIehGoFOBlVqD//bcxTDJx1D6LJkLtDc3bY3sFXaHydq43xOfpCZzJD6wc++Em1jSJGoR4XumzRqK9/56Qll4F6FLOGk2mYqTv71tVJedpN1aea1OHmajfCe1llxqhMSSHWrG/Ccata9o2DFzbWixUieMm1DCUjcsP50XUcgZdq3gQayh5y40qe2Ni7iEaXOcpui/c+gk/Z+MZgao2HRPpkWO8XIWT5yqT9xF794Is4k67eB7bHSKbnXMj7efHPo2nHC2sF8dpuvUR8C5S8XMKMndX/xfHkz3ypWgTId7dbOp5uaaBuM7GDSNT7Dqq7H4ah76dZkDOw1e0Hodb90Rk+SmZDjyppnT7uDzBpx0l1vK8G2Z58hIKoZaov2JuTTwqV4wi5kYq8FRL56KyXB8Ee9bUkqYKqRLCKvep7UcqFaWAzf0/ryyzJXbRmD4BlOzgX5OFSbRfZynsaP9jdwNlvwm7+zypZ+f3yX5LXcbymOVuT2fw3yyt397a3yDF5+kXNrGlI1/2b1YX/THDfedHDMb48w3sW1HXUUNd5Ufnl8xT/H7QRBEEQBEEQBEEQBEEQBEEQBEEQBEEQBEEQBEEQBEEQBEEQ6vgHrwZQGxAWm4gAAAAASUVORK5CYII=">
            <a:extLst>
              <a:ext uri="{FF2B5EF4-FFF2-40B4-BE49-F238E27FC236}">
                <a16:creationId xmlns:a16="http://schemas.microsoft.com/office/drawing/2014/main" id="{DA540356-5714-455D-8539-1B32EEBB13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499F018-FEDB-4080-8CEE-C01219549E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889" b="73333" l="8000" r="79556">
                        <a14:foregroundMark x1="54222" y1="28000" x2="72000" y2="47556"/>
                        <a14:foregroundMark x1="75111" y1="31556" x2="78667" y2="26667"/>
                        <a14:foregroundMark x1="75556" y1="35556" x2="79556" y2="32444"/>
                        <a14:foregroundMark x1="62667" y1="25333" x2="62667" y2="25333"/>
                        <a14:foregroundMark x1="37778" y1="73333" x2="37778" y2="73333"/>
                      </a14:backgroundRemoval>
                    </a14:imgEffect>
                  </a14:imgLayer>
                </a14:imgProps>
              </a:ext>
            </a:extLst>
          </a:blip>
          <a:srcRect t="23665" r="18835" b="23664"/>
          <a:stretch/>
        </p:blipFill>
        <p:spPr>
          <a:xfrm>
            <a:off x="2055460" y="5521773"/>
            <a:ext cx="884029" cy="573673"/>
          </a:xfrm>
          <a:prstGeom prst="rect">
            <a:avLst/>
          </a:prstGeom>
        </p:spPr>
      </p:pic>
      <p:sp>
        <p:nvSpPr>
          <p:cNvPr id="13" name="AutoShape 6" descr="Resultado de imagen para Facebook">
            <a:extLst>
              <a:ext uri="{FF2B5EF4-FFF2-40B4-BE49-F238E27FC236}">
                <a16:creationId xmlns:a16="http://schemas.microsoft.com/office/drawing/2014/main" id="{44D8A671-70DE-42F0-B27F-90EFAC72FB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4F76F3CB-53D3-4872-9E95-58F56B093B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9018" y="5509074"/>
            <a:ext cx="573672" cy="57367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8E7F74D-E75A-48B2-BA55-228CECE919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89778" l="4889" r="97778">
                        <a14:foregroundMark x1="4889" y1="47556" x2="4889" y2="47556"/>
                        <a14:foregroundMark x1="93778" y1="48444" x2="93778" y2="48444"/>
                        <a14:foregroundMark x1="48889" y1="48444" x2="48889" y2="48444"/>
                        <a14:foregroundMark x1="97778" y1="44444" x2="97778" y2="44444"/>
                        <a14:foregroundMark x1="54667" y1="53778" x2="40889" y2="50667"/>
                        <a14:foregroundMark x1="38667" y1="41778" x2="45778" y2="51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08762" y="5405629"/>
            <a:ext cx="762000" cy="762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D8828CC-295E-444D-ADDE-31374C719DDC}"/>
              </a:ext>
            </a:extLst>
          </p:cNvPr>
          <p:cNvSpPr/>
          <p:nvPr/>
        </p:nvSpPr>
        <p:spPr>
          <a:xfrm>
            <a:off x="0" y="5129509"/>
            <a:ext cx="12192000" cy="2806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59FEF69-D51B-4D8D-A1BE-BD6195E7B53A}"/>
              </a:ext>
            </a:extLst>
          </p:cNvPr>
          <p:cNvSpPr/>
          <p:nvPr/>
        </p:nvSpPr>
        <p:spPr>
          <a:xfrm>
            <a:off x="3501942" y="5086290"/>
            <a:ext cx="51881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Nuestras redes sociales</a:t>
            </a:r>
            <a:endParaRPr lang="es-CO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062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ED75B75E-EE93-4031-B3E2-793481AF3244}"/>
              </a:ext>
            </a:extLst>
          </p:cNvPr>
          <p:cNvSpPr/>
          <p:nvPr/>
        </p:nvSpPr>
        <p:spPr>
          <a:xfrm>
            <a:off x="0" y="2870523"/>
            <a:ext cx="12192000" cy="1116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0" y="2908623"/>
            <a:ext cx="12192000" cy="99060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ts val="7300"/>
              </a:lnSpc>
              <a:buNone/>
            </a:pPr>
            <a:r>
              <a:rPr lang="es-MX" sz="3600" b="1" dirty="0">
                <a:solidFill>
                  <a:srgbClr val="007033"/>
                </a:solidFill>
                <a:latin typeface="Century Gothic" panose="020B0502020202020204" pitchFamily="34" charset="0"/>
              </a:rPr>
              <a:t>Resultados destacados la gestión julio - octubre</a:t>
            </a:r>
            <a:endParaRPr lang="es-MX" sz="700" b="1" dirty="0">
              <a:latin typeface="Century Gothic" panose="020B0502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A890914-E563-4980-B386-FC918A45DFA7}"/>
              </a:ext>
            </a:extLst>
          </p:cNvPr>
          <p:cNvSpPr/>
          <p:nvPr/>
        </p:nvSpPr>
        <p:spPr>
          <a:xfrm>
            <a:off x="0" y="6629400"/>
            <a:ext cx="12192000" cy="2806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6" name="bg object 16">
            <a:extLst>
              <a:ext uri="{FF2B5EF4-FFF2-40B4-BE49-F238E27FC236}">
                <a16:creationId xmlns:a16="http://schemas.microsoft.com/office/drawing/2014/main" id="{9D220C94-C1D0-4C07-A6B5-79AAC82E7368}"/>
              </a:ext>
            </a:extLst>
          </p:cNvPr>
          <p:cNvSpPr/>
          <p:nvPr/>
        </p:nvSpPr>
        <p:spPr>
          <a:xfrm>
            <a:off x="1140460" y="6568439"/>
            <a:ext cx="9911080" cy="289560"/>
          </a:xfrm>
          <a:custGeom>
            <a:avLst/>
            <a:gdLst/>
            <a:ahLst/>
            <a:cxnLst/>
            <a:rect l="l" t="t" r="r" b="b"/>
            <a:pathLst>
              <a:path w="9911080" h="289559">
                <a:moveTo>
                  <a:pt x="9911080" y="0"/>
                </a:moveTo>
                <a:lnTo>
                  <a:pt x="0" y="0"/>
                </a:lnTo>
                <a:lnTo>
                  <a:pt x="0" y="289559"/>
                </a:lnTo>
                <a:lnTo>
                  <a:pt x="9911080" y="289559"/>
                </a:lnTo>
                <a:lnTo>
                  <a:pt x="9911080" y="0"/>
                </a:lnTo>
                <a:close/>
              </a:path>
            </a:pathLst>
          </a:custGeom>
          <a:solidFill>
            <a:srgbClr val="00703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4611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255FAD41-5BB2-4547-87F2-9DEE5DE85C33}"/>
              </a:ext>
            </a:extLst>
          </p:cNvPr>
          <p:cNvSpPr/>
          <p:nvPr/>
        </p:nvSpPr>
        <p:spPr>
          <a:xfrm>
            <a:off x="3886200" y="0"/>
            <a:ext cx="8305800" cy="6858000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bg object 17">
            <a:extLst>
              <a:ext uri="{FF2B5EF4-FFF2-40B4-BE49-F238E27FC236}">
                <a16:creationId xmlns:a16="http://schemas.microsoft.com/office/drawing/2014/main" id="{C2E5A841-22F7-4FF8-B130-87F1DD77B787}"/>
              </a:ext>
            </a:extLst>
          </p:cNvPr>
          <p:cNvSpPr/>
          <p:nvPr/>
        </p:nvSpPr>
        <p:spPr>
          <a:xfrm>
            <a:off x="9321800" y="449580"/>
            <a:ext cx="2870199" cy="561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bg object 18">
            <a:extLst>
              <a:ext uri="{FF2B5EF4-FFF2-40B4-BE49-F238E27FC236}">
                <a16:creationId xmlns:a16="http://schemas.microsoft.com/office/drawing/2014/main" id="{30A12A14-AF06-45E8-9681-180905D980DE}"/>
              </a:ext>
            </a:extLst>
          </p:cNvPr>
          <p:cNvSpPr/>
          <p:nvPr/>
        </p:nvSpPr>
        <p:spPr>
          <a:xfrm>
            <a:off x="583470" y="83831"/>
            <a:ext cx="1435917" cy="7211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6FEDA34-9A23-4FC8-81C8-7C3AB93D683B}"/>
              </a:ext>
            </a:extLst>
          </p:cNvPr>
          <p:cNvSpPr/>
          <p:nvPr/>
        </p:nvSpPr>
        <p:spPr>
          <a:xfrm>
            <a:off x="0" y="6629400"/>
            <a:ext cx="12192000" cy="2806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09B9ABDA-EC1B-4579-BC93-1C19CD19FB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9679465"/>
              </p:ext>
            </p:extLst>
          </p:nvPr>
        </p:nvGraphicFramePr>
        <p:xfrm>
          <a:off x="419100" y="1142360"/>
          <a:ext cx="113538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751739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ED75B75E-EE93-4031-B3E2-793481AF3244}"/>
              </a:ext>
            </a:extLst>
          </p:cNvPr>
          <p:cNvSpPr/>
          <p:nvPr/>
        </p:nvSpPr>
        <p:spPr>
          <a:xfrm>
            <a:off x="0" y="2870523"/>
            <a:ext cx="12192000" cy="1116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0" y="2908623"/>
            <a:ext cx="12192000" cy="99060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ts val="7300"/>
              </a:lnSpc>
              <a:buNone/>
            </a:pPr>
            <a:r>
              <a:rPr lang="es-MX" sz="3600" b="1" dirty="0">
                <a:solidFill>
                  <a:srgbClr val="007033"/>
                </a:solidFill>
                <a:latin typeface="Century Gothic" panose="020B0502020202020204" pitchFamily="34" charset="0"/>
              </a:rPr>
              <a:t>COMPROMISOS</a:t>
            </a:r>
            <a:endParaRPr lang="es-MX" sz="700" b="1" dirty="0">
              <a:latin typeface="Century Gothic" panose="020B0502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A890914-E563-4980-B386-FC918A45DFA7}"/>
              </a:ext>
            </a:extLst>
          </p:cNvPr>
          <p:cNvSpPr/>
          <p:nvPr/>
        </p:nvSpPr>
        <p:spPr>
          <a:xfrm>
            <a:off x="0" y="6629400"/>
            <a:ext cx="12192000" cy="2806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6" name="bg object 16">
            <a:extLst>
              <a:ext uri="{FF2B5EF4-FFF2-40B4-BE49-F238E27FC236}">
                <a16:creationId xmlns:a16="http://schemas.microsoft.com/office/drawing/2014/main" id="{9D220C94-C1D0-4C07-A6B5-79AAC82E7368}"/>
              </a:ext>
            </a:extLst>
          </p:cNvPr>
          <p:cNvSpPr/>
          <p:nvPr/>
        </p:nvSpPr>
        <p:spPr>
          <a:xfrm>
            <a:off x="1140460" y="6568439"/>
            <a:ext cx="9911080" cy="289560"/>
          </a:xfrm>
          <a:custGeom>
            <a:avLst/>
            <a:gdLst/>
            <a:ahLst/>
            <a:cxnLst/>
            <a:rect l="l" t="t" r="r" b="b"/>
            <a:pathLst>
              <a:path w="9911080" h="289559">
                <a:moveTo>
                  <a:pt x="9911080" y="0"/>
                </a:moveTo>
                <a:lnTo>
                  <a:pt x="0" y="0"/>
                </a:lnTo>
                <a:lnTo>
                  <a:pt x="0" y="289559"/>
                </a:lnTo>
                <a:lnTo>
                  <a:pt x="9911080" y="289559"/>
                </a:lnTo>
                <a:lnTo>
                  <a:pt x="9911080" y="0"/>
                </a:lnTo>
                <a:close/>
              </a:path>
            </a:pathLst>
          </a:custGeom>
          <a:solidFill>
            <a:srgbClr val="00703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589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7B21D3C0-F1D2-4432-9E7A-91075D9FF551}"/>
              </a:ext>
            </a:extLst>
          </p:cNvPr>
          <p:cNvSpPr/>
          <p:nvPr/>
        </p:nvSpPr>
        <p:spPr>
          <a:xfrm>
            <a:off x="2819401" y="1219201"/>
            <a:ext cx="8839200" cy="5257799"/>
          </a:xfrm>
          <a:prstGeom prst="roundRect">
            <a:avLst>
              <a:gd name="adj" fmla="val 4516"/>
            </a:avLst>
          </a:prstGeom>
          <a:solidFill>
            <a:schemeClr val="bg1">
              <a:alpha val="61000"/>
            </a:schemeClr>
          </a:solidFill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17208F37-37C3-4231-8B33-DA144B63A25A}"/>
              </a:ext>
            </a:extLst>
          </p:cNvPr>
          <p:cNvSpPr/>
          <p:nvPr/>
        </p:nvSpPr>
        <p:spPr>
          <a:xfrm>
            <a:off x="0" y="6629400"/>
            <a:ext cx="12192000" cy="2806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D452A690-7E9F-4F89-85C7-EAE936D18529}"/>
              </a:ext>
            </a:extLst>
          </p:cNvPr>
          <p:cNvSpPr/>
          <p:nvPr/>
        </p:nvSpPr>
        <p:spPr>
          <a:xfrm>
            <a:off x="131565" y="2133601"/>
            <a:ext cx="2942690" cy="1257300"/>
          </a:xfrm>
          <a:prstGeom prst="roundRect">
            <a:avLst/>
          </a:prstGeom>
          <a:solidFill>
            <a:srgbClr val="FFFFFF"/>
          </a:solidFill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80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AE54E2F-DD88-4CE1-93D7-43A5020EBD91}"/>
              </a:ext>
            </a:extLst>
          </p:cNvPr>
          <p:cNvSpPr txBox="1"/>
          <p:nvPr/>
        </p:nvSpPr>
        <p:spPr>
          <a:xfrm>
            <a:off x="129590" y="2500641"/>
            <a:ext cx="2946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COMPROMISOS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299691E-0952-4B2A-8A04-84F95288D840}"/>
              </a:ext>
            </a:extLst>
          </p:cNvPr>
          <p:cNvSpPr txBox="1"/>
          <p:nvPr/>
        </p:nvSpPr>
        <p:spPr>
          <a:xfrm>
            <a:off x="3333059" y="1905000"/>
            <a:ext cx="7924800" cy="1418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Tres nuevos conjuntos de datos para  un total de 12 conjuntos de datos abiertos.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Al finalizar 2020: 15 conjuntos de datos abiertos. 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D8446CFA-9CE7-4B9C-BCC4-4C65494C5AA5}"/>
              </a:ext>
            </a:extLst>
          </p:cNvPr>
          <p:cNvSpPr txBox="1"/>
          <p:nvPr/>
        </p:nvSpPr>
        <p:spPr>
          <a:xfrm>
            <a:off x="2819401" y="1393584"/>
            <a:ext cx="3182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1. DATOS ABIERTOS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ED918AF9-4609-4524-BD02-BA3499738AC8}"/>
              </a:ext>
            </a:extLst>
          </p:cNvPr>
          <p:cNvSpPr txBox="1"/>
          <p:nvPr/>
        </p:nvSpPr>
        <p:spPr>
          <a:xfrm>
            <a:off x="2819401" y="3512403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2. JUECES Y ALTAS CORTES INTERCAMBIO DE EXPERIENCIAS Y CONOCIMIENTOS AMBIENTALES</a:t>
            </a:r>
          </a:p>
        </p:txBody>
      </p:sp>
      <p:sp>
        <p:nvSpPr>
          <p:cNvPr id="2049" name="CuadroTexto 2048">
            <a:extLst>
              <a:ext uri="{FF2B5EF4-FFF2-40B4-BE49-F238E27FC236}">
                <a16:creationId xmlns:a16="http://schemas.microsoft.com/office/drawing/2014/main" id="{C7F25236-7E76-4C20-9E65-0103A6976B44}"/>
              </a:ext>
            </a:extLst>
          </p:cNvPr>
          <p:cNvSpPr txBox="1"/>
          <p:nvPr/>
        </p:nvSpPr>
        <p:spPr>
          <a:xfrm>
            <a:off x="2971801" y="4419600"/>
            <a:ext cx="8534399" cy="1880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Proceso de acercamiento con la Rama Judicial para intercambiar experiencias, conocimientos técnicos y jurídicos en materia ambiental.  Intercambio contenidos temáticos Curso Virtual para revisión de equipo académico Escuela Judicial.</a:t>
            </a:r>
          </a:p>
        </p:txBody>
      </p:sp>
    </p:spTree>
    <p:extLst>
      <p:ext uri="{BB962C8B-B14F-4D97-AF65-F5344CB8AC3E}">
        <p14:creationId xmlns:p14="http://schemas.microsoft.com/office/powerpoint/2010/main" val="2979678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7B21D3C0-F1D2-4432-9E7A-91075D9FF551}"/>
              </a:ext>
            </a:extLst>
          </p:cNvPr>
          <p:cNvSpPr/>
          <p:nvPr/>
        </p:nvSpPr>
        <p:spPr>
          <a:xfrm>
            <a:off x="2819401" y="1219201"/>
            <a:ext cx="8839200" cy="5257799"/>
          </a:xfrm>
          <a:prstGeom prst="roundRect">
            <a:avLst>
              <a:gd name="adj" fmla="val 4516"/>
            </a:avLst>
          </a:prstGeom>
          <a:solidFill>
            <a:schemeClr val="bg1">
              <a:alpha val="61000"/>
            </a:schemeClr>
          </a:solidFill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17208F37-37C3-4231-8B33-DA144B63A25A}"/>
              </a:ext>
            </a:extLst>
          </p:cNvPr>
          <p:cNvSpPr/>
          <p:nvPr/>
        </p:nvSpPr>
        <p:spPr>
          <a:xfrm>
            <a:off x="0" y="6629400"/>
            <a:ext cx="12192000" cy="2806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D452A690-7E9F-4F89-85C7-EAE936D18529}"/>
              </a:ext>
            </a:extLst>
          </p:cNvPr>
          <p:cNvSpPr/>
          <p:nvPr/>
        </p:nvSpPr>
        <p:spPr>
          <a:xfrm>
            <a:off x="131565" y="2133601"/>
            <a:ext cx="2942690" cy="1257300"/>
          </a:xfrm>
          <a:prstGeom prst="roundRect">
            <a:avLst/>
          </a:prstGeom>
          <a:solidFill>
            <a:srgbClr val="FFFFFF"/>
          </a:solidFill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80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AE54E2F-DD88-4CE1-93D7-43A5020EBD91}"/>
              </a:ext>
            </a:extLst>
          </p:cNvPr>
          <p:cNvSpPr txBox="1"/>
          <p:nvPr/>
        </p:nvSpPr>
        <p:spPr>
          <a:xfrm>
            <a:off x="129590" y="2500641"/>
            <a:ext cx="2946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COMPROMISOS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299691E-0952-4B2A-8A04-84F95288D840}"/>
              </a:ext>
            </a:extLst>
          </p:cNvPr>
          <p:cNvSpPr txBox="1"/>
          <p:nvPr/>
        </p:nvSpPr>
        <p:spPr>
          <a:xfrm>
            <a:off x="3276600" y="1845217"/>
            <a:ext cx="7924800" cy="211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Actualización de la matriz de consideraciones: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Realización de mesas técnicas.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Definición de las posibles metodologías.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Ampliación de la base de datos de fuentes de información.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Ajuste muestra de jerarquización de impactos.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D8446CFA-9CE7-4B9C-BCC4-4C65494C5AA5}"/>
              </a:ext>
            </a:extLst>
          </p:cNvPr>
          <p:cNvSpPr txBox="1"/>
          <p:nvPr/>
        </p:nvSpPr>
        <p:spPr>
          <a:xfrm>
            <a:off x="2895600" y="1393584"/>
            <a:ext cx="883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3. UNIFICACIÓN DE CRITERIOS DE EVALUACIÓN ECONÓMICA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ED918AF9-4609-4524-BD02-BA3499738AC8}"/>
              </a:ext>
            </a:extLst>
          </p:cNvPr>
          <p:cNvSpPr txBox="1"/>
          <p:nvPr/>
        </p:nvSpPr>
        <p:spPr>
          <a:xfrm>
            <a:off x="2895600" y="395793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4. ÚNICO GRUPO DE EVALUACIÓN POR PROYECTO</a:t>
            </a:r>
          </a:p>
        </p:txBody>
      </p:sp>
      <p:sp>
        <p:nvSpPr>
          <p:cNvPr id="2049" name="CuadroTexto 2048">
            <a:extLst>
              <a:ext uri="{FF2B5EF4-FFF2-40B4-BE49-F238E27FC236}">
                <a16:creationId xmlns:a16="http://schemas.microsoft.com/office/drawing/2014/main" id="{C7F25236-7E76-4C20-9E65-0103A6976B44}"/>
              </a:ext>
            </a:extLst>
          </p:cNvPr>
          <p:cNvSpPr txBox="1"/>
          <p:nvPr/>
        </p:nvSpPr>
        <p:spPr>
          <a:xfrm>
            <a:off x="3279098" y="4394316"/>
            <a:ext cx="7924800" cy="1701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Contratación de colaboradores clave en el proceso de evaluación de licencias ambientales.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Planeación anticipada de las necesidades de contratación de la entidad para 2021.</a:t>
            </a:r>
          </a:p>
        </p:txBody>
      </p:sp>
    </p:spTree>
    <p:extLst>
      <p:ext uri="{BB962C8B-B14F-4D97-AF65-F5344CB8AC3E}">
        <p14:creationId xmlns:p14="http://schemas.microsoft.com/office/powerpoint/2010/main" val="765057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7B21D3C0-F1D2-4432-9E7A-91075D9FF551}"/>
              </a:ext>
            </a:extLst>
          </p:cNvPr>
          <p:cNvSpPr/>
          <p:nvPr/>
        </p:nvSpPr>
        <p:spPr>
          <a:xfrm>
            <a:off x="2819401" y="1219201"/>
            <a:ext cx="8839200" cy="5257799"/>
          </a:xfrm>
          <a:prstGeom prst="roundRect">
            <a:avLst>
              <a:gd name="adj" fmla="val 4516"/>
            </a:avLst>
          </a:prstGeom>
          <a:solidFill>
            <a:schemeClr val="bg1">
              <a:alpha val="61000"/>
            </a:schemeClr>
          </a:solidFill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17208F37-37C3-4231-8B33-DA144B63A25A}"/>
              </a:ext>
            </a:extLst>
          </p:cNvPr>
          <p:cNvSpPr/>
          <p:nvPr/>
        </p:nvSpPr>
        <p:spPr>
          <a:xfrm>
            <a:off x="0" y="6629400"/>
            <a:ext cx="12192000" cy="2806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D452A690-7E9F-4F89-85C7-EAE936D18529}"/>
              </a:ext>
            </a:extLst>
          </p:cNvPr>
          <p:cNvSpPr/>
          <p:nvPr/>
        </p:nvSpPr>
        <p:spPr>
          <a:xfrm>
            <a:off x="131565" y="2133601"/>
            <a:ext cx="2942690" cy="1257300"/>
          </a:xfrm>
          <a:prstGeom prst="roundRect">
            <a:avLst/>
          </a:prstGeom>
          <a:solidFill>
            <a:srgbClr val="FFFFFF"/>
          </a:solidFill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80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AE54E2F-DD88-4CE1-93D7-43A5020EBD91}"/>
              </a:ext>
            </a:extLst>
          </p:cNvPr>
          <p:cNvSpPr txBox="1"/>
          <p:nvPr/>
        </p:nvSpPr>
        <p:spPr>
          <a:xfrm>
            <a:off x="129590" y="2500641"/>
            <a:ext cx="2946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COMPROMISOS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299691E-0952-4B2A-8A04-84F95288D840}"/>
              </a:ext>
            </a:extLst>
          </p:cNvPr>
          <p:cNvSpPr txBox="1"/>
          <p:nvPr/>
        </p:nvSpPr>
        <p:spPr>
          <a:xfrm>
            <a:off x="3242861" y="1985665"/>
            <a:ext cx="7924800" cy="1880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Mesas de trabajo con el Grupo de Investigación Estudios Políticos y Jurídicos de la Universidad del Bosque para desarrollar una línea investigativa. (Agenda ANLA – RAUS)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CO" sz="20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D8446CFA-9CE7-4B9C-BCC4-4C65494C5AA5}"/>
              </a:ext>
            </a:extLst>
          </p:cNvPr>
          <p:cNvSpPr txBox="1"/>
          <p:nvPr/>
        </p:nvSpPr>
        <p:spPr>
          <a:xfrm>
            <a:off x="2887113" y="1524000"/>
            <a:ext cx="8695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5. ALIANZAS ESTRATÉGICAS CON LA ACADEMIA – 100%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BB56605-B772-4813-8CFB-5BBADEB10EDB}"/>
              </a:ext>
            </a:extLst>
          </p:cNvPr>
          <p:cNvSpPr txBox="1"/>
          <p:nvPr/>
        </p:nvSpPr>
        <p:spPr>
          <a:xfrm>
            <a:off x="2895600" y="3683913"/>
            <a:ext cx="883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6. UNIFICACIÓN DE CRITERIOS PARA LICENCIAS Y/O PERMISOS - 100%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C33F33D-A471-4C28-85F6-0D7C3BEFE60B}"/>
              </a:ext>
            </a:extLst>
          </p:cNvPr>
          <p:cNvSpPr txBox="1"/>
          <p:nvPr/>
        </p:nvSpPr>
        <p:spPr>
          <a:xfrm>
            <a:off x="3242861" y="4267200"/>
            <a:ext cx="7924800" cy="1418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Incorporación de un buscador intranet de la entidad para conocer pronunciamientos previos.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Gestión de 19 mesas de trabajo internas.</a:t>
            </a:r>
          </a:p>
        </p:txBody>
      </p:sp>
    </p:spTree>
    <p:extLst>
      <p:ext uri="{BB962C8B-B14F-4D97-AF65-F5344CB8AC3E}">
        <p14:creationId xmlns:p14="http://schemas.microsoft.com/office/powerpoint/2010/main" val="3959727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7B21D3C0-F1D2-4432-9E7A-91075D9FF551}"/>
              </a:ext>
            </a:extLst>
          </p:cNvPr>
          <p:cNvSpPr/>
          <p:nvPr/>
        </p:nvSpPr>
        <p:spPr>
          <a:xfrm>
            <a:off x="2819401" y="1219201"/>
            <a:ext cx="8839200" cy="5257799"/>
          </a:xfrm>
          <a:prstGeom prst="roundRect">
            <a:avLst>
              <a:gd name="adj" fmla="val 4516"/>
            </a:avLst>
          </a:prstGeom>
          <a:solidFill>
            <a:schemeClr val="bg1">
              <a:alpha val="61000"/>
            </a:schemeClr>
          </a:solidFill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17208F37-37C3-4231-8B33-DA144B63A25A}"/>
              </a:ext>
            </a:extLst>
          </p:cNvPr>
          <p:cNvSpPr/>
          <p:nvPr/>
        </p:nvSpPr>
        <p:spPr>
          <a:xfrm>
            <a:off x="0" y="6629400"/>
            <a:ext cx="12192000" cy="2806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D452A690-7E9F-4F89-85C7-EAE936D18529}"/>
              </a:ext>
            </a:extLst>
          </p:cNvPr>
          <p:cNvSpPr/>
          <p:nvPr/>
        </p:nvSpPr>
        <p:spPr>
          <a:xfrm>
            <a:off x="131565" y="2133601"/>
            <a:ext cx="2942690" cy="1257300"/>
          </a:xfrm>
          <a:prstGeom prst="roundRect">
            <a:avLst/>
          </a:prstGeom>
          <a:solidFill>
            <a:srgbClr val="FFFFFF"/>
          </a:solidFill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80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AE54E2F-DD88-4CE1-93D7-43A5020EBD91}"/>
              </a:ext>
            </a:extLst>
          </p:cNvPr>
          <p:cNvSpPr txBox="1"/>
          <p:nvPr/>
        </p:nvSpPr>
        <p:spPr>
          <a:xfrm>
            <a:off x="129590" y="2500641"/>
            <a:ext cx="2946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COMPROMISOS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299691E-0952-4B2A-8A04-84F95288D840}"/>
              </a:ext>
            </a:extLst>
          </p:cNvPr>
          <p:cNvSpPr txBox="1"/>
          <p:nvPr/>
        </p:nvSpPr>
        <p:spPr>
          <a:xfrm>
            <a:off x="3242860" y="1985665"/>
            <a:ext cx="8110939" cy="1880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Reuniones presentación servicios de RENATA. Acercamientos con Grupo de Investigación Estudios Políticos y Jurídicos de la Universidad del Bosque (Agenda ANLA – RAUS).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CO" sz="20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D8446CFA-9CE7-4B9C-BCC4-4C65494C5AA5}"/>
              </a:ext>
            </a:extLst>
          </p:cNvPr>
          <p:cNvSpPr txBox="1"/>
          <p:nvPr/>
        </p:nvSpPr>
        <p:spPr>
          <a:xfrm>
            <a:off x="2887113" y="1524000"/>
            <a:ext cx="8695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7. ARTICULACIÓN DE LA ANLA CON RED RENATA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BB56605-B772-4813-8CFB-5BBADEB10EDB}"/>
              </a:ext>
            </a:extLst>
          </p:cNvPr>
          <p:cNvSpPr txBox="1"/>
          <p:nvPr/>
        </p:nvSpPr>
        <p:spPr>
          <a:xfrm>
            <a:off x="2895600" y="3505200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8. ARTICULACIÓN INTERINSTITUCIONAL PARA ELABORACIÓN DE POLÍTICA NACIONAL DE PARTICIPACIÓN CIUDADANA – 100%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C33F33D-A471-4C28-85F6-0D7C3BEFE60B}"/>
              </a:ext>
            </a:extLst>
          </p:cNvPr>
          <p:cNvSpPr txBox="1"/>
          <p:nvPr/>
        </p:nvSpPr>
        <p:spPr>
          <a:xfrm>
            <a:off x="3242861" y="4367949"/>
            <a:ext cx="7924800" cy="1880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Acercamiento con el Grupo de Gobierno de la Dirección de Justicia, Seguridad y Gobierno del DNP, para aportar la construcción de la Política de Participación Ciudadana en conjunto con </a:t>
            </a:r>
            <a:r>
              <a:rPr lang="es-CO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MinInterior</a:t>
            </a: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y DAFP.</a:t>
            </a:r>
          </a:p>
        </p:txBody>
      </p:sp>
    </p:spTree>
    <p:extLst>
      <p:ext uri="{BB962C8B-B14F-4D97-AF65-F5344CB8AC3E}">
        <p14:creationId xmlns:p14="http://schemas.microsoft.com/office/powerpoint/2010/main" val="819268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5DC5FBFB908448BA1E78B0BD5D6936" ma:contentTypeVersion="10" ma:contentTypeDescription="Create a new document." ma:contentTypeScope="" ma:versionID="84d239aaae4c5b9f0999166727015116">
  <xsd:schema xmlns:xsd="http://www.w3.org/2001/XMLSchema" xmlns:xs="http://www.w3.org/2001/XMLSchema" xmlns:p="http://schemas.microsoft.com/office/2006/metadata/properties" xmlns:ns3="612974ec-58f1-4a45-8513-c76ed48f7f44" xmlns:ns4="d4c7b001-d638-48e8-b542-29e3161f2282" targetNamespace="http://schemas.microsoft.com/office/2006/metadata/properties" ma:root="true" ma:fieldsID="bc9da1777192b332fc158fd99427a102" ns3:_="" ns4:_="">
    <xsd:import namespace="612974ec-58f1-4a45-8513-c76ed48f7f44"/>
    <xsd:import namespace="d4c7b001-d638-48e8-b542-29e3161f228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2974ec-58f1-4a45-8513-c76ed48f7f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c7b001-d638-48e8-b542-29e3161f228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CED1CA-2FE6-49DD-8033-7386C53EC8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2974ec-58f1-4a45-8513-c76ed48f7f44"/>
    <ds:schemaRef ds:uri="d4c7b001-d638-48e8-b542-29e3161f22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6494538-6B82-4016-B951-4A95BB9C3E4B}">
  <ds:schemaRefs>
    <ds:schemaRef ds:uri="d4c7b001-d638-48e8-b542-29e3161f2282"/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612974ec-58f1-4a45-8513-c76ed48f7f44"/>
  </ds:schemaRefs>
</ds:datastoreItem>
</file>

<file path=customXml/itemProps3.xml><?xml version="1.0" encoding="utf-8"?>
<ds:datastoreItem xmlns:ds="http://schemas.openxmlformats.org/officeDocument/2006/customXml" ds:itemID="{23AE6D4E-73C6-4744-B557-96B31CB68C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5113</TotalTime>
  <Words>1231</Words>
  <Application>Microsoft Office PowerPoint</Application>
  <PresentationFormat>Panorámica</PresentationFormat>
  <Paragraphs>151</Paragraphs>
  <Slides>21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Wingdings</vt:lpstr>
      <vt:lpstr>Office Theme</vt:lpstr>
      <vt:lpstr>Diseño personalizado</vt:lpstr>
      <vt:lpstr>1_Office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Ludy Nataly Forero Gomez (ANLA)</dc:creator>
  <cp:lastModifiedBy>Laura Gaitan</cp:lastModifiedBy>
  <cp:revision>100</cp:revision>
  <dcterms:created xsi:type="dcterms:W3CDTF">2020-02-27T22:17:57Z</dcterms:created>
  <dcterms:modified xsi:type="dcterms:W3CDTF">2020-11-25T18:22:35Z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2020-02-24T00:00:00Z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2020-02-27T00:00:00Z</vt:filetime>
  </property>
  <property fmtid="{D5CDD505-2E9C-101B-9397-08002B2CF9AE}" pid="5" name="ContentTypeId">
    <vt:lpwstr>0x010100065DC5FBFB908448BA1E78B0BD5D6936</vt:lpwstr>
  </property>
</Properties>
</file>