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Default Extension="gif" ContentType="image/gif"/>
  <Default Extension="ppm" ContentType="image/png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24"/>
  </p:notesMasterIdLst>
  <p:sldIdLst>
    <p:sldId id="256" r:id="rId2"/>
    <p:sldId id="279" r:id="rId3"/>
    <p:sldId id="280" r:id="rId4"/>
    <p:sldId id="295" r:id="rId5"/>
    <p:sldId id="258" r:id="rId6"/>
    <p:sldId id="282" r:id="rId7"/>
    <p:sldId id="283" r:id="rId8"/>
    <p:sldId id="281" r:id="rId9"/>
    <p:sldId id="294" r:id="rId10"/>
    <p:sldId id="285" r:id="rId11"/>
    <p:sldId id="288" r:id="rId12"/>
    <p:sldId id="272" r:id="rId13"/>
    <p:sldId id="276" r:id="rId14"/>
    <p:sldId id="293" r:id="rId15"/>
    <p:sldId id="292" r:id="rId16"/>
    <p:sldId id="289" r:id="rId17"/>
    <p:sldId id="290" r:id="rId18"/>
    <p:sldId id="262" r:id="rId19"/>
    <p:sldId id="275" r:id="rId20"/>
    <p:sldId id="274" r:id="rId21"/>
    <p:sldId id="296" r:id="rId22"/>
    <p:sldId id="297" r:id="rId23"/>
  </p:sldIdLst>
  <p:sldSz cx="24384000" cy="13716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2F4E"/>
    <a:srgbClr val="0E5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541" autoAdjust="0"/>
    <p:restoredTop sz="80556" autoAdjust="0"/>
  </p:normalViewPr>
  <p:slideViewPr>
    <p:cSldViewPr snapToGrid="0">
      <p:cViewPr varScale="1">
        <p:scale>
          <a:sx n="31" d="100"/>
          <a:sy n="31" d="100"/>
        </p:scale>
        <p:origin x="-1456" y="-136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75501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957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833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833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16.5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millones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Hectareas</a:t>
            </a:r>
            <a:endParaRPr dirty="0"/>
          </a:p>
        </p:txBody>
      </p:sp>
      <p:sp>
        <p:nvSpPr>
          <p:cNvPr id="684" name="Google Shape;6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polucion</a:t>
            </a:r>
            <a:r>
              <a:rPr lang="en-US" baseline="0" dirty="0" smtClean="0"/>
              <a:t> era </a:t>
            </a:r>
            <a:r>
              <a:rPr lang="en-US" baseline="0" dirty="0" err="1" smtClean="0"/>
              <a:t>evidente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contaminacion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aire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muchas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ciudades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basureros</a:t>
            </a:r>
            <a:r>
              <a:rPr lang="en-US" baseline="0" dirty="0" smtClean="0"/>
              <a:t> en los </a:t>
            </a:r>
            <a:r>
              <a:rPr lang="en-US" baseline="0" dirty="0" err="1" smtClean="0"/>
              <a:t>rios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rios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donde</a:t>
            </a:r>
            <a:r>
              <a:rPr lang="en-US" baseline="0" dirty="0" smtClean="0"/>
              <a:t> no se podia </a:t>
            </a:r>
            <a:r>
              <a:rPr lang="en-US" baseline="0" dirty="0" err="1" smtClean="0"/>
              <a:t>tener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ningun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tipo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activitdades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polucion</a:t>
            </a:r>
            <a:r>
              <a:rPr lang="en-US" baseline="0" dirty="0" smtClean="0"/>
              <a:t> no solo de </a:t>
            </a:r>
            <a:r>
              <a:rPr lang="en-US" baseline="0" dirty="0" err="1" smtClean="0"/>
              <a:t>nutrientes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también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metales</a:t>
            </a:r>
            <a:r>
              <a:rPr lang="en-US" baseline="0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364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2200" b="0" i="0" u="none" strike="noStrike" cap="none" dirty="0" smtClean="0">
              <a:solidFill>
                <a:srgbClr val="000000"/>
              </a:solidFill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771678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707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57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Recientes</a:t>
            </a:r>
            <a:r>
              <a:rPr lang="en-US" dirty="0" smtClean="0"/>
              <a:t> </a:t>
            </a:r>
            <a:r>
              <a:rPr lang="en-US" dirty="0" err="1" smtClean="0"/>
              <a:t>estudios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encontrado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productos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farmaceuticos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productos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cuidado</a:t>
            </a:r>
            <a:r>
              <a:rPr lang="en-US" baseline="0" dirty="0" smtClean="0"/>
              <a:t> personal en </a:t>
            </a:r>
            <a:r>
              <a:rPr lang="en-US" baseline="0" dirty="0" err="1" smtClean="0"/>
              <a:t>rios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otros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cuerpos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agua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Polucion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fuentes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dispersas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efluentes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vienen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agricultura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traves</a:t>
            </a:r>
            <a:r>
              <a:rPr lang="en-US" baseline="0" dirty="0" smtClean="0"/>
              <a:t> de el </a:t>
            </a:r>
            <a:r>
              <a:rPr lang="en-US" baseline="0" dirty="0" err="1" smtClean="0"/>
              <a:t>flujo</a:t>
            </a:r>
            <a:r>
              <a:rPr lang="en-US" baseline="0" dirty="0" smtClean="0"/>
              <a:t> superficial de </a:t>
            </a:r>
            <a:r>
              <a:rPr lang="en-US" baseline="0" dirty="0" err="1" smtClean="0"/>
              <a:t>agua</a:t>
            </a:r>
            <a:r>
              <a:rPr lang="en-US" baseline="0" dirty="0" smtClean="0"/>
              <a:t> ha </a:t>
            </a:r>
            <a:r>
              <a:rPr lang="en-US" baseline="0" dirty="0" err="1" smtClean="0"/>
              <a:t>creado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zonas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muertas</a:t>
            </a:r>
            <a:r>
              <a:rPr lang="en-US" baseline="0" dirty="0" smtClean="0"/>
              <a:t> en el </a:t>
            </a:r>
            <a:r>
              <a:rPr lang="en-US" baseline="0" dirty="0" err="1" smtClean="0"/>
              <a:t>golfo</a:t>
            </a:r>
            <a:r>
              <a:rPr lang="en-US" baseline="0" dirty="0" smtClean="0"/>
              <a:t> de Mexico.</a:t>
            </a:r>
          </a:p>
          <a:p>
            <a:r>
              <a:rPr lang="en-US" baseline="0" dirty="0" smtClean="0"/>
              <a:t>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957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Desde</a:t>
            </a:r>
            <a:r>
              <a:rPr lang="en-US" dirty="0" smtClean="0"/>
              <a:t> </a:t>
            </a:r>
            <a:r>
              <a:rPr lang="en-US" dirty="0" err="1" smtClean="0"/>
              <a:t>nuestra</a:t>
            </a:r>
            <a:r>
              <a:rPr lang="en-US" dirty="0" smtClean="0"/>
              <a:t> </a:t>
            </a:r>
            <a:r>
              <a:rPr lang="en-US" dirty="0" err="1" smtClean="0"/>
              <a:t>formación</a:t>
            </a:r>
            <a:r>
              <a:rPr lang="en-US" dirty="0" smtClean="0"/>
              <a:t> en 1983, </a:t>
            </a:r>
            <a:r>
              <a:rPr lang="en-US" dirty="0" err="1" smtClean="0"/>
              <a:t>varios</a:t>
            </a:r>
            <a:r>
              <a:rPr lang="en-US" dirty="0" smtClean="0"/>
              <a:t> </a:t>
            </a:r>
            <a:r>
              <a:rPr lang="en-US" dirty="0" err="1" smtClean="0"/>
              <a:t>acuerdos</a:t>
            </a:r>
            <a:r>
              <a:rPr lang="en-US" dirty="0" smtClean="0"/>
              <a:t> </a:t>
            </a:r>
            <a:r>
              <a:rPr lang="en-US" dirty="0" err="1" smtClean="0"/>
              <a:t>escritos</a:t>
            </a:r>
            <a:r>
              <a:rPr lang="en-US" dirty="0" smtClean="0"/>
              <a:t> </a:t>
            </a:r>
            <a:r>
              <a:rPr lang="en-US" dirty="0" err="1" smtClean="0"/>
              <a:t>han</a:t>
            </a:r>
            <a:r>
              <a:rPr lang="en-US" dirty="0" smtClean="0"/>
              <a:t> </a:t>
            </a:r>
            <a:r>
              <a:rPr lang="en-US" dirty="0" err="1" smtClean="0"/>
              <a:t>guiado</a:t>
            </a:r>
            <a:r>
              <a:rPr lang="en-US" dirty="0" smtClean="0"/>
              <a:t> </a:t>
            </a:r>
            <a:r>
              <a:rPr lang="en-US" dirty="0" err="1" smtClean="0"/>
              <a:t>nuestros</a:t>
            </a:r>
            <a:r>
              <a:rPr lang="en-US" dirty="0" smtClean="0"/>
              <a:t> </a:t>
            </a:r>
            <a:r>
              <a:rPr lang="en-US" dirty="0" err="1" smtClean="0"/>
              <a:t>esfuerzos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reducir</a:t>
            </a:r>
            <a:r>
              <a:rPr lang="en-US" dirty="0" smtClean="0"/>
              <a:t> la </a:t>
            </a:r>
            <a:r>
              <a:rPr lang="en-US" dirty="0" err="1" smtClean="0"/>
              <a:t>contaminación</a:t>
            </a:r>
            <a:r>
              <a:rPr lang="en-US" dirty="0" smtClean="0"/>
              <a:t> y </a:t>
            </a:r>
            <a:r>
              <a:rPr lang="en-US" dirty="0" err="1" smtClean="0"/>
              <a:t>restaurar</a:t>
            </a:r>
            <a:r>
              <a:rPr lang="en-US" dirty="0" smtClean="0"/>
              <a:t> el </a:t>
            </a:r>
            <a:r>
              <a:rPr lang="en-US" dirty="0" err="1" smtClean="0"/>
              <a:t>ecosistema</a:t>
            </a:r>
            <a:r>
              <a:rPr lang="en-US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La Bahía de Chesapeake </a:t>
            </a:r>
            <a:r>
              <a:rPr lang="en-US" dirty="0" err="1" smtClean="0"/>
              <a:t>fue</a:t>
            </a:r>
            <a:r>
              <a:rPr lang="en-US" dirty="0" smtClean="0"/>
              <a:t> el primer </a:t>
            </a:r>
            <a:r>
              <a:rPr lang="en-US" dirty="0" err="1" smtClean="0"/>
              <a:t>estuario</a:t>
            </a:r>
            <a:r>
              <a:rPr lang="en-US" dirty="0" smtClean="0"/>
              <a:t> en la </a:t>
            </a:r>
            <a:r>
              <a:rPr lang="en-US" dirty="0" err="1" smtClean="0"/>
              <a:t>nación</a:t>
            </a:r>
            <a:r>
              <a:rPr lang="en-US" dirty="0" smtClean="0"/>
              <a:t> a la </a:t>
            </a:r>
            <a:r>
              <a:rPr lang="en-US" dirty="0" err="1" smtClean="0"/>
              <a:t>que</a:t>
            </a:r>
            <a:r>
              <a:rPr lang="en-US" dirty="0" smtClean="0"/>
              <a:t> el </a:t>
            </a:r>
            <a:r>
              <a:rPr lang="en-US" dirty="0" err="1" smtClean="0"/>
              <a:t>Congreso</a:t>
            </a:r>
            <a:r>
              <a:rPr lang="en-US" dirty="0" smtClean="0"/>
              <a:t> </a:t>
            </a:r>
            <a:r>
              <a:rPr lang="en-US" dirty="0" err="1" smtClean="0"/>
              <a:t>apunta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restauración</a:t>
            </a:r>
            <a:r>
              <a:rPr lang="en-US" dirty="0" smtClean="0"/>
              <a:t> y </a:t>
            </a:r>
            <a:r>
              <a:rPr lang="en-US" dirty="0" err="1" smtClean="0"/>
              <a:t>protección</a:t>
            </a:r>
            <a:r>
              <a:rPr lang="en-US" dirty="0" smtClean="0"/>
              <a:t>. A fines de la </a:t>
            </a:r>
            <a:r>
              <a:rPr lang="en-US" dirty="0" err="1" smtClean="0"/>
              <a:t>década</a:t>
            </a:r>
            <a:r>
              <a:rPr lang="en-US" dirty="0" smtClean="0"/>
              <a:t> de 1970, el </a:t>
            </a:r>
            <a:r>
              <a:rPr lang="en-US" dirty="0" err="1" smtClean="0"/>
              <a:t>senador</a:t>
            </a:r>
            <a:r>
              <a:rPr lang="en-US" dirty="0" smtClean="0"/>
              <a:t> </a:t>
            </a:r>
            <a:r>
              <a:rPr lang="en-US" dirty="0" err="1" smtClean="0"/>
              <a:t>estadounidense</a:t>
            </a:r>
            <a:r>
              <a:rPr lang="en-US" dirty="0" smtClean="0"/>
              <a:t> Charles “Mac” Mathias (R-Md.) </a:t>
            </a:r>
            <a:r>
              <a:rPr lang="en-US" dirty="0" err="1" smtClean="0"/>
              <a:t>Patrocinó</a:t>
            </a:r>
            <a:r>
              <a:rPr lang="en-US" dirty="0" smtClean="0"/>
              <a:t> un </a:t>
            </a:r>
            <a:r>
              <a:rPr lang="en-US" dirty="0" err="1" smtClean="0"/>
              <a:t>estudio</a:t>
            </a:r>
            <a:r>
              <a:rPr lang="en-US" dirty="0" smtClean="0"/>
              <a:t> de </a:t>
            </a:r>
            <a:r>
              <a:rPr lang="en-US" dirty="0" err="1" smtClean="0"/>
              <a:t>cinco</a:t>
            </a:r>
            <a:r>
              <a:rPr lang="en-US" dirty="0" smtClean="0"/>
              <a:t> </a:t>
            </a:r>
            <a:r>
              <a:rPr lang="en-US" dirty="0" err="1" smtClean="0"/>
              <a:t>años</a:t>
            </a:r>
            <a:r>
              <a:rPr lang="en-US" dirty="0" smtClean="0"/>
              <a:t> </a:t>
            </a:r>
            <a:r>
              <a:rPr lang="en-US" dirty="0" err="1" smtClean="0"/>
              <a:t>financiado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el </a:t>
            </a:r>
            <a:r>
              <a:rPr lang="en-US" dirty="0" err="1" smtClean="0"/>
              <a:t>Congreso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$ 27 </a:t>
            </a:r>
            <a:r>
              <a:rPr lang="en-US" dirty="0" err="1" smtClean="0"/>
              <a:t>millones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analizar</a:t>
            </a:r>
            <a:r>
              <a:rPr lang="en-US" dirty="0" smtClean="0"/>
              <a:t> la </a:t>
            </a:r>
            <a:r>
              <a:rPr lang="en-US" dirty="0" err="1" smtClean="0"/>
              <a:t>rápida</a:t>
            </a:r>
            <a:r>
              <a:rPr lang="en-US" dirty="0" smtClean="0"/>
              <a:t> </a:t>
            </a:r>
            <a:r>
              <a:rPr lang="en-US" dirty="0" err="1" smtClean="0"/>
              <a:t>pérdida</a:t>
            </a:r>
            <a:r>
              <a:rPr lang="en-US" dirty="0" smtClean="0"/>
              <a:t> de </a:t>
            </a:r>
            <a:r>
              <a:rPr lang="en-US" dirty="0" err="1" smtClean="0"/>
              <a:t>vida</a:t>
            </a:r>
            <a:r>
              <a:rPr lang="en-US" dirty="0" smtClean="0"/>
              <a:t> </a:t>
            </a:r>
            <a:r>
              <a:rPr lang="en-US" dirty="0" err="1" smtClean="0"/>
              <a:t>silvestre</a:t>
            </a:r>
            <a:r>
              <a:rPr lang="en-US" dirty="0" smtClean="0"/>
              <a:t> y </a:t>
            </a:r>
            <a:r>
              <a:rPr lang="en-US" dirty="0" err="1" smtClean="0"/>
              <a:t>acuática</a:t>
            </a:r>
            <a:r>
              <a:rPr lang="en-US" dirty="0" smtClean="0"/>
              <a:t> de la Bahía. El </a:t>
            </a:r>
            <a:r>
              <a:rPr lang="en-US" dirty="0" err="1" smtClean="0"/>
              <a:t>estudio</a:t>
            </a:r>
            <a:r>
              <a:rPr lang="en-US" dirty="0" smtClean="0"/>
              <a:t>, </a:t>
            </a:r>
            <a:r>
              <a:rPr lang="en-US" dirty="0" err="1" smtClean="0"/>
              <a:t>que</a:t>
            </a:r>
            <a:r>
              <a:rPr lang="en-US" dirty="0" smtClean="0"/>
              <a:t> se </a:t>
            </a:r>
            <a:r>
              <a:rPr lang="en-US" dirty="0" err="1" smtClean="0"/>
              <a:t>publicó</a:t>
            </a:r>
            <a:r>
              <a:rPr lang="en-US" dirty="0" smtClean="0"/>
              <a:t> a </a:t>
            </a:r>
            <a:r>
              <a:rPr lang="en-US" dirty="0" err="1" smtClean="0"/>
              <a:t>principios</a:t>
            </a:r>
            <a:r>
              <a:rPr lang="en-US" dirty="0" smtClean="0"/>
              <a:t> de la </a:t>
            </a:r>
            <a:r>
              <a:rPr lang="en-US" dirty="0" err="1" smtClean="0"/>
              <a:t>década</a:t>
            </a:r>
            <a:r>
              <a:rPr lang="en-US" dirty="0" smtClean="0"/>
              <a:t> de 1980, </a:t>
            </a:r>
            <a:r>
              <a:rPr lang="en-US" dirty="0" err="1" smtClean="0"/>
              <a:t>identificó</a:t>
            </a:r>
            <a:r>
              <a:rPr lang="en-US" dirty="0" smtClean="0"/>
              <a:t> el </a:t>
            </a:r>
            <a:r>
              <a:rPr lang="en-US" dirty="0" err="1" smtClean="0"/>
              <a:t>exceso</a:t>
            </a:r>
            <a:r>
              <a:rPr lang="en-US" dirty="0" smtClean="0"/>
              <a:t> de </a:t>
            </a:r>
            <a:r>
              <a:rPr lang="en-US" dirty="0" err="1" smtClean="0"/>
              <a:t>contaminación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nutrientes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la principal </a:t>
            </a:r>
            <a:r>
              <a:rPr lang="en-US" dirty="0" err="1" smtClean="0"/>
              <a:t>fuente</a:t>
            </a:r>
            <a:r>
              <a:rPr lang="en-US" dirty="0" smtClean="0"/>
              <a:t> de </a:t>
            </a:r>
            <a:r>
              <a:rPr lang="en-US" dirty="0" err="1" smtClean="0"/>
              <a:t>degradación</a:t>
            </a:r>
            <a:r>
              <a:rPr lang="en-US" dirty="0" smtClean="0"/>
              <a:t> de la Bahía. </a:t>
            </a:r>
            <a:r>
              <a:rPr lang="en-US" dirty="0" err="1" smtClean="0"/>
              <a:t>Estos</a:t>
            </a:r>
            <a:r>
              <a:rPr lang="en-US" dirty="0" smtClean="0"/>
              <a:t> </a:t>
            </a:r>
            <a:r>
              <a:rPr lang="en-US" dirty="0" err="1" smtClean="0"/>
              <a:t>hallazgos</a:t>
            </a:r>
            <a:r>
              <a:rPr lang="en-US" dirty="0" smtClean="0"/>
              <a:t> </a:t>
            </a:r>
            <a:r>
              <a:rPr lang="en-US" dirty="0" err="1" smtClean="0"/>
              <a:t>iniciales</a:t>
            </a:r>
            <a:r>
              <a:rPr lang="en-US" dirty="0" smtClean="0"/>
              <a:t> de la </a:t>
            </a:r>
            <a:r>
              <a:rPr lang="en-US" dirty="0" err="1" smtClean="0"/>
              <a:t>investigación</a:t>
            </a:r>
            <a:r>
              <a:rPr lang="en-US" dirty="0" smtClean="0"/>
              <a:t> </a:t>
            </a:r>
            <a:r>
              <a:rPr lang="en-US" dirty="0" err="1" smtClean="0"/>
              <a:t>llevaron</a:t>
            </a:r>
            <a:r>
              <a:rPr lang="en-US" dirty="0" smtClean="0"/>
              <a:t> a la </a:t>
            </a:r>
            <a:r>
              <a:rPr lang="en-US" dirty="0" err="1" smtClean="0"/>
              <a:t>formación</a:t>
            </a:r>
            <a:r>
              <a:rPr lang="en-US" dirty="0" smtClean="0"/>
              <a:t> del </a:t>
            </a:r>
            <a:r>
              <a:rPr lang="en-US" dirty="0" err="1" smtClean="0"/>
              <a:t>Programa</a:t>
            </a:r>
            <a:r>
              <a:rPr lang="en-US" dirty="0" smtClean="0"/>
              <a:t> de la Bahía de Chesapeake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medio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restaurar</a:t>
            </a:r>
            <a:r>
              <a:rPr lang="en-US" dirty="0" smtClean="0"/>
              <a:t> la Bahía.</a:t>
            </a:r>
            <a:endParaRPr dirty="0"/>
          </a:p>
        </p:txBody>
      </p:sp>
      <p:sp>
        <p:nvSpPr>
          <p:cNvPr id="566" name="Google Shape;56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16.5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millones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Hectareas</a:t>
            </a:r>
            <a:endParaRPr dirty="0"/>
          </a:p>
        </p:txBody>
      </p:sp>
      <p:sp>
        <p:nvSpPr>
          <p:cNvPr id="684" name="Google Shape;6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&amp; Subtitle">
  <p:cSld name="2_Title &amp; Sub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1811269" y="1869927"/>
            <a:ext cx="20794732" cy="837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3" name="Picture 2" descr="Chesapeake-Bay_1024x1024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" t="2923" r="5472" b="9653"/>
          <a:stretch/>
        </p:blipFill>
        <p:spPr>
          <a:xfrm>
            <a:off x="-80317" y="0"/>
            <a:ext cx="24458135" cy="1371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Photo - Vertical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>
            <a:spLocks noGrp="1"/>
          </p:cNvSpPr>
          <p:nvPr>
            <p:ph type="pic" idx="2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 Light"/>
              <a:buNone/>
              <a:defRPr sz="8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1689100" y="9525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1689100" y="9525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>
            <a:off x="1689100" y="3238500"/>
            <a:ext cx="21005799" cy="92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marL="457200" marR="0" lvl="0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>
            <a:spLocks noGrp="1"/>
          </p:cNvSpPr>
          <p:nvPr>
            <p:ph type="pic" idx="2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1689100" y="9525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marL="457200" marR="0" lvl="0" indent="-442912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3375"/>
              <a:buFont typeface="Helvetica Neue Light"/>
              <a:buChar char="•"/>
              <a:defRPr sz="4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442912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3375"/>
              <a:buFont typeface="Helvetica Neue Light"/>
              <a:buChar char="•"/>
              <a:defRPr sz="4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42912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3375"/>
              <a:buFont typeface="Helvetica Neue Light"/>
              <a:buChar char="•"/>
              <a:defRPr sz="4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42912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3375"/>
              <a:buFont typeface="Helvetica Neue Light"/>
              <a:buChar char="•"/>
              <a:defRPr sz="4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42912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3375"/>
              <a:buFont typeface="Helvetica Neue Light"/>
              <a:buChar char="•"/>
              <a:defRPr sz="4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>
            <a:spLocks noGrp="1"/>
          </p:cNvSpPr>
          <p:nvPr>
            <p:ph type="pic" idx="2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8" name="Google Shape;88;p16"/>
          <p:cNvSpPr>
            <a:spLocks noGrp="1"/>
          </p:cNvSpPr>
          <p:nvPr>
            <p:ph type="pic" idx="3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>
            <a:spLocks noGrp="1"/>
          </p:cNvSpPr>
          <p:nvPr>
            <p:ph type="pic" idx="4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 flip="none" rotWithShape="1">
          <a:gsLst>
            <a:gs pos="50000">
              <a:srgbClr val="082F4E"/>
            </a:gs>
            <a:gs pos="100000">
              <a:srgbClr val="FFFFFF"/>
            </a:gs>
          </a:gsLst>
          <a:lin ang="5400000" scaled="0"/>
          <a:tileRect/>
        </a:gra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1689100" y="9525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ldNum" idx="12"/>
          </p:nvPr>
        </p:nvSpPr>
        <p:spPr>
          <a:xfrm>
            <a:off x="11928368" y="13081000"/>
            <a:ext cx="514564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Google Shape;19;p3"/>
          <p:cNvCxnSpPr/>
          <p:nvPr/>
        </p:nvCxnSpPr>
        <p:spPr>
          <a:xfrm>
            <a:off x="466301" y="11610528"/>
            <a:ext cx="23474607" cy="0"/>
          </a:xfrm>
          <a:prstGeom prst="straightConnector1">
            <a:avLst/>
          </a:prstGeom>
          <a:noFill/>
          <a:ln w="41275" cap="flat" cmpd="sng">
            <a:solidFill>
              <a:srgbClr val="C8C8C8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0" name="Google Shape;20;p3"/>
          <p:cNvSpPr/>
          <p:nvPr/>
        </p:nvSpPr>
        <p:spPr>
          <a:xfrm>
            <a:off x="0" y="7002016"/>
            <a:ext cx="1174776" cy="2808312"/>
          </a:xfrm>
          <a:prstGeom prst="rect">
            <a:avLst/>
          </a:prstGeom>
          <a:solidFill>
            <a:srgbClr val="008B7B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" name="Google Shape;22;p3"/>
          <p:cNvSpPr txBox="1"/>
          <p:nvPr/>
        </p:nvSpPr>
        <p:spPr>
          <a:xfrm>
            <a:off x="16440472" y="221697"/>
            <a:ext cx="7632848" cy="1872307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 Light"/>
              <a:buNone/>
            </a:pPr>
            <a:r>
              <a:rPr lang="en-US" sz="3200" b="0" i="0" u="none" strike="noStrike" cap="none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Earth Observations for Impact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Helvetica Neue Light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GEO SYMPOSIUM 2018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Helvetica Neue Light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#</a:t>
            </a:r>
            <a:r>
              <a:rPr lang="en-US" sz="2000" b="1" i="0" u="none" strike="noStrike" cap="none" dirty="0" smtClean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EO4MPACT18 </a:t>
            </a: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&amp; Subtitle">
  <p:cSld name="1_Title &amp; Sub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 rotWithShape="1">
          <a:blip r:embed="rId2">
            <a:alphaModFix/>
          </a:blip>
          <a:srcRect l="7229" r="7228"/>
          <a:stretch/>
        </p:blipFill>
        <p:spPr>
          <a:xfrm>
            <a:off x="-5816" y="-24905"/>
            <a:ext cx="24389815" cy="1177945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"/>
          <p:cNvSpPr/>
          <p:nvPr/>
        </p:nvSpPr>
        <p:spPr>
          <a:xfrm>
            <a:off x="1793103" y="8079986"/>
            <a:ext cx="20812898" cy="2152727"/>
          </a:xfrm>
          <a:prstGeom prst="rect">
            <a:avLst/>
          </a:prstGeom>
          <a:solidFill>
            <a:srgbClr val="000000">
              <a:alpha val="3372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endParaRPr sz="5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1" name="Google Shape;31;p5"/>
          <p:cNvSpPr/>
          <p:nvPr/>
        </p:nvSpPr>
        <p:spPr>
          <a:xfrm>
            <a:off x="1791256" y="2331104"/>
            <a:ext cx="20814744" cy="4636787"/>
          </a:xfrm>
          <a:prstGeom prst="rect">
            <a:avLst/>
          </a:prstGeom>
          <a:solidFill>
            <a:srgbClr val="000000">
              <a:alpha val="5921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endParaRPr sz="5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1771650" y="8349394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Helvetica Neue Light"/>
              <a:buNone/>
              <a:defRPr sz="44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&amp; Subtitle">
  <p:cSld name="3_Title &amp; Sub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6"/>
          <p:cNvPicPr preferRelativeResize="0"/>
          <p:nvPr/>
        </p:nvPicPr>
        <p:blipFill rotWithShape="1">
          <a:blip r:embed="rId2">
            <a:alphaModFix/>
          </a:blip>
          <a:srcRect t="1759" b="41139"/>
          <a:stretch/>
        </p:blipFill>
        <p:spPr>
          <a:xfrm>
            <a:off x="-2" y="4331"/>
            <a:ext cx="24384000" cy="1180164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/>
          <p:nvPr/>
        </p:nvSpPr>
        <p:spPr>
          <a:xfrm>
            <a:off x="1793103" y="8079986"/>
            <a:ext cx="20812898" cy="2152727"/>
          </a:xfrm>
          <a:prstGeom prst="rect">
            <a:avLst/>
          </a:prstGeom>
          <a:solidFill>
            <a:srgbClr val="000000">
              <a:alpha val="3372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endParaRPr sz="5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" name="Google Shape;40;p6"/>
          <p:cNvSpPr/>
          <p:nvPr/>
        </p:nvSpPr>
        <p:spPr>
          <a:xfrm>
            <a:off x="1791256" y="2331104"/>
            <a:ext cx="20814744" cy="5030952"/>
          </a:xfrm>
          <a:prstGeom prst="rect">
            <a:avLst/>
          </a:prstGeom>
          <a:solidFill>
            <a:srgbClr val="000000">
              <a:alpha val="5921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endParaRPr sz="5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1771650" y="8349394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Helvetica Neue Light"/>
              <a:buNone/>
              <a:defRPr sz="44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&amp; Subtitle">
  <p:cSld name="4_Title &amp; Subtitl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7"/>
          <p:cNvPicPr preferRelativeResize="0"/>
          <p:nvPr/>
        </p:nvPicPr>
        <p:blipFill rotWithShape="1">
          <a:blip r:embed="rId2">
            <a:alphaModFix/>
          </a:blip>
          <a:srcRect l="7229" r="7228"/>
          <a:stretch/>
        </p:blipFill>
        <p:spPr>
          <a:xfrm>
            <a:off x="-5816" y="-24906"/>
            <a:ext cx="24389815" cy="1183088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1811269" y="1869927"/>
            <a:ext cx="20794732" cy="837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&amp; Subtitle" preserve="1" userDrawn="1">
  <p:cSld name="5_Title &amp; Subtitl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7"/>
          <p:cNvPicPr preferRelativeResize="0"/>
          <p:nvPr/>
        </p:nvPicPr>
        <p:blipFill rotWithShape="1">
          <a:blip r:embed="rId2">
            <a:alphaModFix/>
          </a:blip>
          <a:srcRect l="7229" r="7228"/>
          <a:stretch/>
        </p:blipFill>
        <p:spPr>
          <a:xfrm>
            <a:off x="-5816" y="-24906"/>
            <a:ext cx="24389815" cy="118308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4718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8"/>
          <p:cNvPicPr preferRelativeResize="0"/>
          <p:nvPr/>
        </p:nvPicPr>
        <p:blipFill rotWithShape="1">
          <a:blip r:embed="rId2">
            <a:alphaModFix/>
          </a:blip>
          <a:srcRect l="79511" t="88007" b="3063"/>
          <a:stretch/>
        </p:blipFill>
        <p:spPr>
          <a:xfrm>
            <a:off x="19392800" y="12042575"/>
            <a:ext cx="4991199" cy="122413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" name="Google Shape;55;p8" descr="slide42"/>
          <p:cNvPicPr preferRelativeResize="0"/>
          <p:nvPr/>
        </p:nvPicPr>
        <p:blipFill rotWithShape="1">
          <a:blip r:embed="rId3">
            <a:alphaModFix/>
          </a:blip>
          <a:srcRect t="32102" b="28131"/>
          <a:stretch/>
        </p:blipFill>
        <p:spPr>
          <a:xfrm>
            <a:off x="3911080" y="4049688"/>
            <a:ext cx="16417824" cy="4896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720" y="11816268"/>
            <a:ext cx="5246138" cy="12013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" name="Google Shape;57;p8"/>
          <p:cNvCxnSpPr/>
          <p:nvPr/>
        </p:nvCxnSpPr>
        <p:spPr>
          <a:xfrm>
            <a:off x="466301" y="11610528"/>
            <a:ext cx="23474607" cy="0"/>
          </a:xfrm>
          <a:prstGeom prst="straightConnector1">
            <a:avLst/>
          </a:prstGeom>
          <a:noFill/>
          <a:ln w="41275" cap="flat" cmpd="sng">
            <a:solidFill>
              <a:srgbClr val="C8C8C8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 type="tx">
  <p:cSld name="TITLE_AND_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>
            <a:spLocks noGrp="1"/>
          </p:cNvSpPr>
          <p:nvPr>
            <p:ph type="pic" idx="2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enter">
  <p:cSld name="Title - Cent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89100" y="9525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89100" y="3238500"/>
            <a:ext cx="21005799" cy="92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marL="457200" marR="0" lvl="0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762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69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  <p:sldLayoutId id="214748366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pm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gif"/><Relationship Id="rId5" Type="http://schemas.openxmlformats.org/officeDocument/2006/relationships/image" Target="../media/image13.gif"/><Relationship Id="rId6" Type="http://schemas.openxmlformats.org/officeDocument/2006/relationships/image" Target="../media/image14.gi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/>
        </p:nvSpPr>
        <p:spPr>
          <a:xfrm>
            <a:off x="2047268" y="3879626"/>
            <a:ext cx="20234249" cy="5073184"/>
          </a:xfrm>
          <a:prstGeom prst="rect">
            <a:avLst/>
          </a:prstGeom>
          <a:solidFill>
            <a:srgbClr val="082F4E">
              <a:alpha val="40000"/>
            </a:srgbClr>
          </a:solidFill>
          <a:ln w="12700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Helvetica Neue Light"/>
              <a:buNone/>
            </a:pPr>
            <a:endParaRPr sz="8000" dirty="0"/>
          </a:p>
        </p:txBody>
      </p:sp>
      <p:sp>
        <p:nvSpPr>
          <p:cNvPr id="112" name="Google Shape;112;p21"/>
          <p:cNvSpPr txBox="1">
            <a:spLocks noGrp="1"/>
          </p:cNvSpPr>
          <p:nvPr>
            <p:ph type="sldNum" idx="4294967295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</a:t>
            </a:fld>
            <a:endParaRPr sz="24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25749" y="4194190"/>
            <a:ext cx="201256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8000" b="1" dirty="0">
                <a:solidFill>
                  <a:schemeClr val="bg1"/>
                </a:solidFill>
              </a:rPr>
              <a:t>La Bahía de </a:t>
            </a:r>
            <a:r>
              <a:rPr lang="es-ES_tradnl" sz="8000" b="1" dirty="0" smtClean="0">
                <a:solidFill>
                  <a:schemeClr val="bg1"/>
                </a:solidFill>
              </a:rPr>
              <a:t>Chesapeake </a:t>
            </a:r>
          </a:p>
          <a:p>
            <a:pPr algn="ctr"/>
            <a:r>
              <a:rPr lang="es-ES_tradnl" sz="6600" b="1" dirty="0">
                <a:solidFill>
                  <a:schemeClr val="bg1"/>
                </a:solidFill>
              </a:rPr>
              <a:t>S</a:t>
            </a:r>
            <a:r>
              <a:rPr lang="es-ES_tradnl" sz="6600" b="1" dirty="0" smtClean="0">
                <a:solidFill>
                  <a:schemeClr val="bg1"/>
                </a:solidFill>
              </a:rPr>
              <a:t>u </a:t>
            </a:r>
            <a:r>
              <a:rPr lang="es-ES_tradnl" sz="6600" b="1" dirty="0">
                <a:solidFill>
                  <a:schemeClr val="bg1"/>
                </a:solidFill>
              </a:rPr>
              <a:t>deterioro  ambiental en la calidad de agua y su recuperación a través del trabajo gubernamental </a:t>
            </a:r>
            <a:r>
              <a:rPr lang="es-ES_tradnl" sz="6600" b="1" dirty="0" smtClean="0">
                <a:solidFill>
                  <a:schemeClr val="bg1"/>
                </a:solidFill>
              </a:rPr>
              <a:t>en las </a:t>
            </a:r>
            <a:r>
              <a:rPr lang="es-ES_tradnl" sz="6600" b="1" dirty="0">
                <a:solidFill>
                  <a:schemeClr val="bg1"/>
                </a:solidFill>
              </a:rPr>
              <a:t>políticas públicas.</a:t>
            </a:r>
            <a:r>
              <a:rPr lang="es-ES_tradnl" sz="6600" dirty="0">
                <a:solidFill>
                  <a:schemeClr val="bg1"/>
                </a:solidFill>
              </a:rPr>
              <a:t> 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9676" y="872706"/>
            <a:ext cx="18331160" cy="1323439"/>
          </a:xfrm>
          <a:prstGeom prst="rect">
            <a:avLst/>
          </a:prstGeom>
          <a:solidFill>
            <a:srgbClr val="082F4E">
              <a:alpha val="38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FFFF"/>
                </a:solidFill>
              </a:rPr>
              <a:t>Ambassador's Water Expert </a:t>
            </a:r>
            <a:r>
              <a:rPr lang="en-US" sz="8000" b="1" dirty="0" smtClean="0">
                <a:solidFill>
                  <a:srgbClr val="FFFFFF"/>
                </a:solidFill>
              </a:rPr>
              <a:t>Program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24702" y="10381914"/>
            <a:ext cx="14892117" cy="1569660"/>
          </a:xfrm>
          <a:prstGeom prst="rect">
            <a:avLst/>
          </a:prstGeom>
          <a:solidFill>
            <a:srgbClr val="082F4E">
              <a:alpha val="45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Angélica </a:t>
            </a:r>
            <a:r>
              <a:rPr lang="en-US" sz="4800" b="1" dirty="0" smtClean="0">
                <a:solidFill>
                  <a:srgbClr val="FFFFFF"/>
                </a:solidFill>
              </a:rPr>
              <a:t>Gutiérrez</a:t>
            </a:r>
          </a:p>
          <a:p>
            <a:pPr algn="ctr"/>
            <a:r>
              <a:rPr lang="en-US" sz="4800" b="1" dirty="0" smtClean="0">
                <a:solidFill>
                  <a:srgbClr val="FFFFFF"/>
                </a:solidFill>
              </a:rPr>
              <a:t>National Oceanic and Atmospheric Administration </a:t>
            </a:r>
            <a:endParaRPr lang="en-US" sz="48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Clean Water Act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7859" y="3687648"/>
            <a:ext cx="20359257" cy="8402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/>
              <a:buChar char="•"/>
            </a:pPr>
            <a:r>
              <a:rPr lang="es-ES_tradnl" sz="5400" dirty="0" smtClean="0">
                <a:solidFill>
                  <a:srgbClr val="FFFFFF"/>
                </a:solidFill>
              </a:rPr>
              <a:t>Se hizo ilegal descargar </a:t>
            </a:r>
            <a:r>
              <a:rPr lang="es-ES_tradnl" sz="5400" dirty="0" err="1" smtClean="0">
                <a:solidFill>
                  <a:srgbClr val="FFFFFF"/>
                </a:solidFill>
              </a:rPr>
              <a:t>polution</a:t>
            </a:r>
            <a:r>
              <a:rPr lang="es-ES_tradnl" sz="5400" dirty="0" smtClean="0">
                <a:solidFill>
                  <a:srgbClr val="FFFFFF"/>
                </a:solidFill>
              </a:rPr>
              <a:t> desde una fuente puntual sin obtener permiso.</a:t>
            </a:r>
          </a:p>
          <a:p>
            <a:pPr marL="685800" indent="-685800">
              <a:buFont typeface="Arial"/>
              <a:buChar char="•"/>
            </a:pPr>
            <a:r>
              <a:rPr lang="es-ES_tradnl" sz="5400" dirty="0" smtClean="0">
                <a:solidFill>
                  <a:srgbClr val="FFFFFF"/>
                </a:solidFill>
              </a:rPr>
              <a:t>Establece estándares de calidad del agua, independiente de las condiciones de las aguas receptoras</a:t>
            </a:r>
          </a:p>
          <a:p>
            <a:pPr marL="685800" indent="-685800">
              <a:buFont typeface="Arial"/>
              <a:buChar char="•"/>
            </a:pPr>
            <a:r>
              <a:rPr lang="es-ES_tradnl" sz="5400" dirty="0" smtClean="0">
                <a:solidFill>
                  <a:srgbClr val="FFFFFF"/>
                </a:solidFill>
              </a:rPr>
              <a:t>Establece nuevos estándares para aguas residuales industriales y niveles de contaminación.</a:t>
            </a:r>
          </a:p>
          <a:p>
            <a:pPr marL="685800" indent="-685800">
              <a:buFont typeface="Arial"/>
              <a:buChar char="•"/>
            </a:pPr>
            <a:r>
              <a:rPr lang="es-ES_tradnl" sz="5400" dirty="0" smtClean="0">
                <a:solidFill>
                  <a:srgbClr val="FFFFFF"/>
                </a:solidFill>
              </a:rPr>
              <a:t>Proporciona fondos para la construcción de plantas de tratamiento de aguas residuales.</a:t>
            </a:r>
          </a:p>
          <a:p>
            <a:pPr marL="685800" indent="-685800">
              <a:buFont typeface="Arial"/>
              <a:buChar char="•"/>
            </a:pPr>
            <a:endParaRPr lang="es-ES_tradnl" sz="5400" dirty="0" smtClean="0">
              <a:solidFill>
                <a:srgbClr val="FFFFFF"/>
              </a:solidFill>
            </a:endParaRPr>
          </a:p>
          <a:p>
            <a:pPr marL="685800" indent="-685800">
              <a:buFont typeface="Arial"/>
              <a:buChar char="•"/>
            </a:pPr>
            <a:endParaRPr lang="es-ES_tradnl" sz="5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2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100" y="542761"/>
            <a:ext cx="21005799" cy="2286000"/>
          </a:xfrm>
        </p:spPr>
        <p:txBody>
          <a:bodyPr/>
          <a:lstStyle/>
          <a:p>
            <a:r>
              <a:rPr lang="es-ES_tradnl" dirty="0" smtClean="0">
                <a:solidFill>
                  <a:schemeClr val="tx1"/>
                </a:solidFill>
              </a:rPr>
              <a:t>Algunos retos hacia el futuro</a:t>
            </a:r>
            <a:endParaRPr lang="es-ES_tradnl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8823" y="3564725"/>
            <a:ext cx="20359257" cy="784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/>
              <a:buChar char="•"/>
            </a:pPr>
            <a:r>
              <a:rPr lang="es-ES_tradnl" sz="7200" dirty="0" err="1" smtClean="0">
                <a:solidFill>
                  <a:srgbClr val="FFFFFF"/>
                </a:solidFill>
              </a:rPr>
              <a:t>Contaminacion</a:t>
            </a:r>
            <a:r>
              <a:rPr lang="es-ES_tradnl" sz="7200" dirty="0" smtClean="0">
                <a:solidFill>
                  <a:srgbClr val="FFFFFF"/>
                </a:solidFill>
              </a:rPr>
              <a:t> de productos </a:t>
            </a:r>
            <a:r>
              <a:rPr lang="es-ES_tradnl" sz="7200" dirty="0">
                <a:solidFill>
                  <a:srgbClr val="FFFFFF"/>
                </a:solidFill>
              </a:rPr>
              <a:t>farmacéuticos y productos de cuidado </a:t>
            </a:r>
            <a:r>
              <a:rPr lang="es-ES_tradnl" sz="7200" dirty="0" smtClean="0">
                <a:solidFill>
                  <a:srgbClr val="FFFFFF"/>
                </a:solidFill>
              </a:rPr>
              <a:t>personal en </a:t>
            </a:r>
            <a:r>
              <a:rPr lang="es-ES_tradnl" sz="7200" dirty="0">
                <a:solidFill>
                  <a:srgbClr val="FFFFFF"/>
                </a:solidFill>
              </a:rPr>
              <a:t>vías fluviales.</a:t>
            </a:r>
          </a:p>
          <a:p>
            <a:pPr marL="685800" indent="-685800">
              <a:buFont typeface="Arial"/>
              <a:buChar char="•"/>
            </a:pPr>
            <a:r>
              <a:rPr lang="es-ES_tradnl" sz="7200" dirty="0">
                <a:solidFill>
                  <a:srgbClr val="FFFFFF"/>
                </a:solidFill>
              </a:rPr>
              <a:t>Zonas muertas en el Golfo de México por contaminación de fuentes </a:t>
            </a:r>
            <a:r>
              <a:rPr lang="es-ES_tradnl" sz="7200" dirty="0" smtClean="0">
                <a:solidFill>
                  <a:srgbClr val="FFFFFF"/>
                </a:solidFill>
              </a:rPr>
              <a:t>dispersas (agricultura).</a:t>
            </a:r>
          </a:p>
          <a:p>
            <a:endParaRPr lang="es-ES_tradnl" sz="72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0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7"/>
          <p:cNvSpPr txBox="1">
            <a:spLocks noGrp="1"/>
          </p:cNvSpPr>
          <p:nvPr>
            <p:ph type="sldNum" idx="4294967295"/>
          </p:nvPr>
        </p:nvSpPr>
        <p:spPr>
          <a:xfrm>
            <a:off x="11946323" y="12717530"/>
            <a:ext cx="514564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 sz="2400" b="1" i="1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12</a:t>
            </a:fld>
            <a:endParaRPr sz="2400" b="1" i="1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69" name="Google Shape;569;p37"/>
          <p:cNvPicPr preferRelativeResize="0"/>
          <p:nvPr/>
        </p:nvPicPr>
        <p:blipFill rotWithShape="1">
          <a:blip r:embed="rId3">
            <a:alphaModFix/>
          </a:blip>
          <a:srcRect l="7229" r="7228"/>
          <a:stretch/>
        </p:blipFill>
        <p:spPr>
          <a:xfrm>
            <a:off x="-5816" y="-24905"/>
            <a:ext cx="24389817" cy="11761718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37"/>
          <p:cNvSpPr/>
          <p:nvPr/>
        </p:nvSpPr>
        <p:spPr>
          <a:xfrm>
            <a:off x="1966864" y="3545632"/>
            <a:ext cx="20234249" cy="5916313"/>
          </a:xfrm>
          <a:prstGeom prst="rect">
            <a:avLst/>
          </a:prstGeom>
          <a:solidFill>
            <a:srgbClr val="000000">
              <a:alpha val="5921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Helvetica Neue Light"/>
              <a:buNone/>
            </a:pPr>
            <a:r>
              <a:rPr lang="es-ES_tradnl" sz="7200" b="1" i="0" u="none" strike="noStrike" cap="none" dirty="0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Programa de la Bahía De Chesapeake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Helvetica Neue Light"/>
              <a:buNone/>
            </a:pPr>
            <a:r>
              <a:rPr lang="es-ES_tradnl" sz="7200" b="1" dirty="0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Fundado en 1983</a:t>
            </a:r>
            <a:endParaRPr lang="es-ES_tradnl" sz="7200" b="1" i="0" u="none" strike="noStrike" cap="none" dirty="0" smtClean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Helvetica Neue Light"/>
              <a:buNone/>
            </a:pPr>
            <a:endParaRPr lang="es-ES_tradnl" sz="7200" b="1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-22392"/>
            <a:ext cx="24384001" cy="11776936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41"/>
          <p:cNvSpPr txBox="1">
            <a:spLocks noGrp="1"/>
          </p:cNvSpPr>
          <p:nvPr>
            <p:ph type="sldNum" idx="4294967295"/>
          </p:nvPr>
        </p:nvSpPr>
        <p:spPr>
          <a:xfrm>
            <a:off x="11946323" y="12717530"/>
            <a:ext cx="514564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 sz="2400" b="1" i="1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13</a:t>
            </a:fld>
            <a:endParaRPr sz="2400" b="1" i="1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8" name="Google Shape;688;p41"/>
          <p:cNvSpPr/>
          <p:nvPr/>
        </p:nvSpPr>
        <p:spPr>
          <a:xfrm>
            <a:off x="1009124" y="532660"/>
            <a:ext cx="12817424" cy="12292159"/>
          </a:xfrm>
          <a:prstGeom prst="rect">
            <a:avLst/>
          </a:prstGeom>
          <a:solidFill>
            <a:srgbClr val="000000">
              <a:alpha val="5921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40481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 Light"/>
              <a:buNone/>
            </a:pPr>
            <a:endParaRPr dirty="0"/>
          </a:p>
        </p:txBody>
      </p:sp>
      <p:sp>
        <p:nvSpPr>
          <p:cNvPr id="689" name="Google Shape;689;p41"/>
          <p:cNvSpPr/>
          <p:nvPr/>
        </p:nvSpPr>
        <p:spPr>
          <a:xfrm>
            <a:off x="14210787" y="532661"/>
            <a:ext cx="9302721" cy="12292158"/>
          </a:xfrm>
          <a:prstGeom prst="rect">
            <a:avLst/>
          </a:prstGeom>
          <a:solidFill>
            <a:srgbClr val="000000">
              <a:alpha val="5921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1674813" lvl="0" indent="-865188">
              <a:buClr>
                <a:srgbClr val="FFFFFF"/>
              </a:buClr>
              <a:buSzPts val="6000"/>
              <a:buFont typeface="Arial"/>
              <a:buChar char="•"/>
            </a:pPr>
            <a:r>
              <a:rPr lang="en-US" sz="4800" i="0" u="none" strike="noStrike" cap="none" dirty="0" smtClean="0">
                <a:solidFill>
                  <a:schemeClr val="bg1"/>
                </a:solidFill>
                <a:latin typeface="Cambria"/>
                <a:ea typeface="Helvetica Neue Light"/>
                <a:cs typeface="Cambria"/>
                <a:sym typeface="Helvetica Neue Light"/>
              </a:rPr>
              <a:t>64,000 </a:t>
            </a:r>
            <a:r>
              <a:rPr lang="en-US" sz="4800" i="0" u="none" strike="noStrike" cap="none" dirty="0" err="1" smtClean="0">
                <a:solidFill>
                  <a:schemeClr val="bg1"/>
                </a:solidFill>
                <a:latin typeface="Cambria"/>
                <a:ea typeface="Helvetica Neue Light"/>
                <a:cs typeface="Cambria"/>
                <a:sym typeface="Helvetica Neue Light"/>
              </a:rPr>
              <a:t>sq</a:t>
            </a:r>
            <a:r>
              <a:rPr lang="en-US" sz="4800" dirty="0" err="1" smtClean="0">
                <a:solidFill>
                  <a:schemeClr val="bg1"/>
                </a:solidFill>
                <a:latin typeface="Cambria"/>
                <a:ea typeface="Helvetica Neue Light"/>
                <a:cs typeface="Cambria"/>
                <a:sym typeface="Helvetica Neue Light"/>
              </a:rPr>
              <a:t>.miles</a:t>
            </a:r>
            <a:r>
              <a:rPr lang="en-US" sz="4800" dirty="0" smtClean="0">
                <a:solidFill>
                  <a:schemeClr val="bg1"/>
                </a:solidFill>
                <a:latin typeface="Cambria"/>
                <a:ea typeface="Helvetica Neue Light"/>
                <a:cs typeface="Cambria"/>
                <a:sym typeface="Helvetica Neue Light"/>
              </a:rPr>
              <a:t> (</a:t>
            </a:r>
            <a:r>
              <a:rPr lang="es-ES_tradnl" sz="4800" dirty="0" smtClean="0">
                <a:solidFill>
                  <a:srgbClr val="FFFFFF"/>
                </a:solidFill>
                <a:latin typeface="Cambria"/>
                <a:cs typeface="Cambria"/>
              </a:rPr>
              <a:t>165,760 km</a:t>
            </a:r>
            <a:r>
              <a:rPr lang="es-ES_tradnl" sz="4800" baseline="30000" dirty="0" smtClean="0">
                <a:solidFill>
                  <a:srgbClr val="FFFFFF"/>
                </a:solidFill>
                <a:latin typeface="Cambria"/>
                <a:cs typeface="Cambria"/>
              </a:rPr>
              <a:t>2)</a:t>
            </a:r>
            <a:endParaRPr sz="4800" dirty="0">
              <a:solidFill>
                <a:schemeClr val="bg1"/>
              </a:solidFill>
              <a:latin typeface="Cambria"/>
              <a:cs typeface="Cambria"/>
            </a:endParaRPr>
          </a:p>
          <a:p>
            <a:pPr marL="1674813" marR="0" lvl="0" indent="-8651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Char char="•"/>
            </a:pPr>
            <a:r>
              <a:rPr lang="es-ES_tradnl" sz="4800" dirty="0" err="1" smtClean="0">
                <a:solidFill>
                  <a:schemeClr val="bg1"/>
                </a:solidFill>
                <a:latin typeface="Cambria"/>
                <a:ea typeface="Helvetica Neue Light"/>
                <a:cs typeface="Cambria"/>
                <a:sym typeface="Helvetica Neue Light"/>
              </a:rPr>
              <a:t>Area</a:t>
            </a:r>
            <a:r>
              <a:rPr lang="es-ES_tradnl" sz="4800" dirty="0" smtClean="0">
                <a:solidFill>
                  <a:schemeClr val="bg1"/>
                </a:solidFill>
                <a:latin typeface="Cambria"/>
                <a:ea typeface="Helvetica Neue Light"/>
                <a:cs typeface="Cambria"/>
                <a:sym typeface="Helvetica Neue Light"/>
              </a:rPr>
              <a:t> en 7 Estados</a:t>
            </a:r>
          </a:p>
          <a:p>
            <a:pPr marL="1674813" lvl="0" indent="-865188">
              <a:buClr>
                <a:srgbClr val="FFFFFF"/>
              </a:buClr>
              <a:buSzPts val="6000"/>
              <a:buFont typeface="Arial"/>
              <a:buChar char="•"/>
            </a:pPr>
            <a:r>
              <a:rPr lang="es-ES_tradnl" sz="4800" dirty="0" smtClean="0">
                <a:solidFill>
                  <a:schemeClr val="bg1"/>
                </a:solidFill>
                <a:latin typeface="Cambria"/>
                <a:cs typeface="Cambria"/>
              </a:rPr>
              <a:t>Los límites de contaminación se dividen según la jurisdicción y las principales cuencas hidrográficas basadas en herramientas de modelado de última generación, datos de monitoreo extensos, ciencia revisada por pares y una estrecha interacción con los socios de la jurisdicción</a:t>
            </a:r>
            <a:r>
              <a:rPr lang="es-ES_tradnl" sz="4800" dirty="0" smtClean="0">
                <a:latin typeface="Cambria"/>
                <a:cs typeface="Cambria"/>
              </a:rPr>
              <a:t>.</a:t>
            </a:r>
            <a:endParaRPr lang="es-ES_tradnl" sz="4800" dirty="0">
              <a:latin typeface="Cambria"/>
              <a:cs typeface="Cambria"/>
            </a:endParaRPr>
          </a:p>
        </p:txBody>
      </p:sp>
      <p:pic>
        <p:nvPicPr>
          <p:cNvPr id="2" name="Picture 1" descr="Map-of-included-states-and-the-Chesapeake-Bay-watershed-We-included-states-shaded.pp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605" y="1255631"/>
            <a:ext cx="10795000" cy="1079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3144" y="901425"/>
            <a:ext cx="219978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600" dirty="0" smtClean="0">
                <a:solidFill>
                  <a:srgbClr val="FFFFFF"/>
                </a:solidFill>
              </a:rPr>
              <a:t>Principales fuentes de contaminación: </a:t>
            </a:r>
            <a:endParaRPr lang="es-ES_tradnl" sz="96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3616" y="2733754"/>
            <a:ext cx="21997828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Clr>
                <a:schemeClr val="bg1"/>
              </a:buClr>
              <a:buFont typeface="Wingdings" charset="2"/>
              <a:buChar char="v"/>
            </a:pPr>
            <a:r>
              <a:rPr lang="es-ES_tradnl" sz="8000" dirty="0">
                <a:solidFill>
                  <a:srgbClr val="FFFFFF"/>
                </a:solidFill>
              </a:rPr>
              <a:t>C</a:t>
            </a:r>
            <a:r>
              <a:rPr lang="es-ES_tradnl" sz="8000" dirty="0" smtClean="0">
                <a:solidFill>
                  <a:srgbClr val="FFFFFF"/>
                </a:solidFill>
              </a:rPr>
              <a:t>ientos </a:t>
            </a:r>
            <a:r>
              <a:rPr lang="es-ES_tradnl" sz="8000" dirty="0">
                <a:solidFill>
                  <a:srgbClr val="FFFFFF"/>
                </a:solidFill>
              </a:rPr>
              <a:t>de plantas de tratamiento de aguas residuales, </a:t>
            </a:r>
            <a:endParaRPr lang="es-ES_tradnl" sz="8000" dirty="0" smtClean="0">
              <a:solidFill>
                <a:srgbClr val="FFFFFF"/>
              </a:solidFill>
            </a:endParaRPr>
          </a:p>
          <a:p>
            <a:pPr marL="1143000" indent="-1143000">
              <a:buClr>
                <a:schemeClr val="bg1"/>
              </a:buClr>
              <a:buFont typeface="Wingdings" charset="2"/>
              <a:buChar char="v"/>
            </a:pPr>
            <a:r>
              <a:rPr lang="es-ES_tradnl" sz="8000" dirty="0">
                <a:solidFill>
                  <a:srgbClr val="FFFFFF"/>
                </a:solidFill>
              </a:rPr>
              <a:t>M</a:t>
            </a:r>
            <a:r>
              <a:rPr lang="es-ES_tradnl" sz="8000" dirty="0" smtClean="0">
                <a:solidFill>
                  <a:srgbClr val="FFFFFF"/>
                </a:solidFill>
              </a:rPr>
              <a:t>iles </a:t>
            </a:r>
            <a:r>
              <a:rPr lang="es-ES_tradnl" sz="8000" dirty="0">
                <a:solidFill>
                  <a:srgbClr val="FFFFFF"/>
                </a:solidFill>
              </a:rPr>
              <a:t>de </a:t>
            </a:r>
            <a:r>
              <a:rPr lang="es-ES_tradnl" sz="8000" dirty="0" smtClean="0">
                <a:solidFill>
                  <a:srgbClr val="FFFFFF"/>
                </a:solidFill>
              </a:rPr>
              <a:t>granjas (industria avícola y agricultura)  </a:t>
            </a:r>
          </a:p>
          <a:p>
            <a:pPr marL="1143000" indent="-1143000">
              <a:buClr>
                <a:schemeClr val="bg1"/>
              </a:buClr>
              <a:buFont typeface="Wingdings" charset="2"/>
              <a:buChar char="v"/>
            </a:pPr>
            <a:r>
              <a:rPr lang="es-ES_tradnl" sz="8000" dirty="0">
                <a:solidFill>
                  <a:srgbClr val="FFFFFF"/>
                </a:solidFill>
              </a:rPr>
              <a:t>M</a:t>
            </a:r>
            <a:r>
              <a:rPr lang="es-ES_tradnl" sz="8000" dirty="0" smtClean="0">
                <a:solidFill>
                  <a:srgbClr val="FFFFFF"/>
                </a:solidFill>
              </a:rPr>
              <a:t>illones </a:t>
            </a:r>
            <a:r>
              <a:rPr lang="es-ES_tradnl" sz="8000" dirty="0">
                <a:solidFill>
                  <a:srgbClr val="FFFFFF"/>
                </a:solidFill>
              </a:rPr>
              <a:t>de personas que residen y se recrean en la cuenca.  </a:t>
            </a:r>
            <a:r>
              <a:rPr lang="es-ES_tradnl" sz="8000" dirty="0" smtClean="0">
                <a:solidFill>
                  <a:srgbClr val="FFFFFF"/>
                </a:solidFill>
              </a:rPr>
              <a:t>(18.2 Millones)</a:t>
            </a:r>
          </a:p>
          <a:p>
            <a:pPr marL="1143000" indent="-1143000">
              <a:buClr>
                <a:schemeClr val="bg1"/>
              </a:buClr>
              <a:buFont typeface="Wingdings" charset="2"/>
              <a:buChar char="v"/>
            </a:pPr>
            <a:r>
              <a:rPr lang="es-ES_tradnl" sz="8000" dirty="0" smtClean="0">
                <a:solidFill>
                  <a:srgbClr val="FFFFFF"/>
                </a:solidFill>
              </a:rPr>
              <a:t>Deposición Atmosférica de Nitrógeno</a:t>
            </a:r>
            <a:endParaRPr lang="es-ES_tradnl" sz="8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2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536" y="327792"/>
            <a:ext cx="22940008" cy="1638954"/>
          </a:xfrm>
        </p:spPr>
        <p:txBody>
          <a:bodyPr/>
          <a:lstStyle/>
          <a:p>
            <a:pPr marL="685800" indent="-685800"/>
            <a:r>
              <a:rPr lang="es-ES_tradnl" sz="8000" dirty="0">
                <a:solidFill>
                  <a:srgbClr val="FFFFFF"/>
                </a:solidFill>
              </a:rPr>
              <a:t>La asociación del Programa de la Bahía incluye:</a:t>
            </a:r>
            <a:endParaRPr lang="es-ES_tradnl" sz="80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7251" y="2622326"/>
            <a:ext cx="21874936" cy="8402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Clr>
                <a:schemeClr val="bg1"/>
              </a:buClr>
              <a:buFont typeface="Wingdings" charset="2"/>
              <a:buChar char="v"/>
            </a:pPr>
            <a:r>
              <a:rPr lang="es-ES_tradnl" sz="5400" dirty="0" smtClean="0">
                <a:solidFill>
                  <a:srgbClr val="FFFFFF"/>
                </a:solidFill>
              </a:rPr>
              <a:t>19 </a:t>
            </a:r>
            <a:r>
              <a:rPr lang="es-ES_tradnl" sz="5400" dirty="0">
                <a:solidFill>
                  <a:srgbClr val="FFFFFF"/>
                </a:solidFill>
              </a:rPr>
              <a:t>agencias federales</a:t>
            </a:r>
          </a:p>
          <a:p>
            <a:pPr marL="685800" indent="-685800">
              <a:buClr>
                <a:schemeClr val="bg1"/>
              </a:buClr>
              <a:buFont typeface="Wingdings" charset="2"/>
              <a:buChar char="v"/>
            </a:pPr>
            <a:r>
              <a:rPr lang="es-ES_tradnl" sz="5400" dirty="0">
                <a:solidFill>
                  <a:srgbClr val="FFFFFF"/>
                </a:solidFill>
              </a:rPr>
              <a:t>Cerca de 40 agencias y programas estatales en Delaware, Maryland, Nueva York, Pennsylvania, Virginia, West Virginia y el Distrito de Columbia</a:t>
            </a:r>
          </a:p>
          <a:p>
            <a:pPr marL="685800" indent="-685800">
              <a:buClr>
                <a:schemeClr val="bg1"/>
              </a:buClr>
              <a:buFont typeface="Wingdings" charset="2"/>
              <a:buChar char="v"/>
            </a:pPr>
            <a:r>
              <a:rPr lang="es-ES_tradnl" sz="5400" dirty="0">
                <a:solidFill>
                  <a:srgbClr val="FFFFFF"/>
                </a:solidFill>
              </a:rPr>
              <a:t>Aproximadamente 1,800 gobiernos locales, representados a través del Comité Asesor del Gobierno Local</a:t>
            </a:r>
          </a:p>
          <a:p>
            <a:pPr marL="685800" indent="-685800">
              <a:buClr>
                <a:schemeClr val="bg1"/>
              </a:buClr>
              <a:buFont typeface="Wingdings" charset="2"/>
              <a:buChar char="v"/>
            </a:pPr>
            <a:r>
              <a:rPr lang="es-ES_tradnl" sz="5400" dirty="0">
                <a:solidFill>
                  <a:srgbClr val="FFFFFF"/>
                </a:solidFill>
              </a:rPr>
              <a:t>Más de 20 instituciones académicas, representadas a través del Comité Asesor Científico y Técnico.</a:t>
            </a:r>
          </a:p>
          <a:p>
            <a:pPr marL="685800" indent="-685800">
              <a:buClr>
                <a:schemeClr val="bg1"/>
              </a:buClr>
              <a:buFont typeface="Wingdings" charset="2"/>
              <a:buChar char="v"/>
            </a:pPr>
            <a:r>
              <a:rPr lang="es-ES_tradnl" sz="5400" dirty="0">
                <a:solidFill>
                  <a:srgbClr val="FFFFFF"/>
                </a:solidFill>
              </a:rPr>
              <a:t>Más de 60 organizaciones no gubernamentales, incluidas empresas, organizaciones sin fines de lucro y grupos de defensa</a:t>
            </a:r>
            <a:endParaRPr lang="es-ES_tradnl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9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er1.jpg"/>
          <p:cNvPicPr>
            <a:picLocks noChangeAspect="1"/>
          </p:cNvPicPr>
          <p:nvPr/>
        </p:nvPicPr>
        <p:blipFill rotWithShape="1">
          <a:blip r:embed="rId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096"/>
          <a:stretch/>
        </p:blipFill>
        <p:spPr>
          <a:xfrm>
            <a:off x="0" y="-1487678"/>
            <a:ext cx="24384000" cy="1622333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3500" y="542761"/>
            <a:ext cx="23185794" cy="2286000"/>
          </a:xfrm>
          <a:solidFill>
            <a:schemeClr val="accent2">
              <a:lumMod val="75000"/>
              <a:alpha val="53000"/>
            </a:schemeClr>
          </a:solidFill>
        </p:spPr>
        <p:txBody>
          <a:bodyPr/>
          <a:lstStyle/>
          <a:p>
            <a:r>
              <a:rPr lang="es-ES_tradnl" sz="9600" dirty="0" smtClean="0">
                <a:solidFill>
                  <a:srgbClr val="FFFFFF"/>
                </a:solidFill>
                <a:latin typeface="Tahoma"/>
                <a:cs typeface="Tahoma"/>
              </a:rPr>
              <a:t>Los acuerdos de la Bahía de Chesapeake</a:t>
            </a:r>
            <a:endParaRPr lang="es-ES_tradnl" sz="9600" dirty="0">
              <a:solidFill>
                <a:srgbClr val="FFFFFF"/>
              </a:solidFill>
              <a:latin typeface="Tahom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689100" y="3238499"/>
            <a:ext cx="21005799" cy="10037031"/>
          </a:xfrm>
          <a:solidFill>
            <a:srgbClr val="2E5E33">
              <a:alpha val="57000"/>
            </a:srgbClr>
          </a:solidFill>
        </p:spPr>
        <p:txBody>
          <a:bodyPr/>
          <a:lstStyle/>
          <a:p>
            <a:pPr marL="685800" indent="-685800"/>
            <a:r>
              <a:rPr lang="es-ES_tradnl" sz="6000" b="1" u="sng" dirty="0" smtClean="0">
                <a:solidFill>
                  <a:srgbClr val="FFFFFF"/>
                </a:solidFill>
              </a:rPr>
              <a:t>1983</a:t>
            </a:r>
            <a:r>
              <a:rPr lang="es-ES_tradnl" sz="6000" b="1" dirty="0" smtClean="0">
                <a:solidFill>
                  <a:srgbClr val="FFFFFF"/>
                </a:solidFill>
              </a:rPr>
              <a:t> - reconoció </a:t>
            </a:r>
            <a:r>
              <a:rPr lang="es-ES_tradnl" sz="6000" b="1" dirty="0">
                <a:solidFill>
                  <a:srgbClr val="FFFFFF"/>
                </a:solidFill>
              </a:rPr>
              <a:t>que era necesario un enfoque cooperativo para abordar los problemas de contaminación de la Bahía</a:t>
            </a:r>
            <a:r>
              <a:rPr lang="es-ES_tradnl" sz="6000" b="1" dirty="0" smtClean="0">
                <a:solidFill>
                  <a:srgbClr val="FFFFFF"/>
                </a:solidFill>
              </a:rPr>
              <a:t>.</a:t>
            </a:r>
          </a:p>
          <a:p>
            <a:pPr marL="685800" indent="-685800"/>
            <a:r>
              <a:rPr lang="es-ES_tradnl" sz="6000" b="1" u="sng" dirty="0" smtClean="0">
                <a:solidFill>
                  <a:srgbClr val="FFFFFF"/>
                </a:solidFill>
              </a:rPr>
              <a:t>1987 </a:t>
            </a:r>
            <a:r>
              <a:rPr lang="es-ES_tradnl" sz="6000" b="1" dirty="0" smtClean="0">
                <a:solidFill>
                  <a:srgbClr val="FFFFFF"/>
                </a:solidFill>
              </a:rPr>
              <a:t>- </a:t>
            </a:r>
            <a:r>
              <a:rPr lang="en-US" sz="6000" b="1" dirty="0" smtClean="0">
                <a:solidFill>
                  <a:srgbClr val="FFFFFF"/>
                </a:solidFill>
              </a:rPr>
              <a:t> </a:t>
            </a:r>
            <a:r>
              <a:rPr lang="es-ES_tradnl" sz="6000" dirty="0">
                <a:solidFill>
                  <a:srgbClr val="FFFFFF"/>
                </a:solidFill>
              </a:rPr>
              <a:t>estableció los primeros objetivos numéricos para reducir la contaminación y restaurar el ecosistema de la Bahía. </a:t>
            </a:r>
            <a:endParaRPr lang="es-ES_tradnl" sz="6000" dirty="0" smtClean="0">
              <a:solidFill>
                <a:srgbClr val="FFFFFF"/>
              </a:solidFill>
            </a:endParaRPr>
          </a:p>
          <a:p>
            <a:pPr marL="685800" indent="-685800"/>
            <a:r>
              <a:rPr lang="es-ES_tradnl" sz="6000" b="1" u="sng" dirty="0" smtClean="0">
                <a:solidFill>
                  <a:srgbClr val="FFFFFF"/>
                </a:solidFill>
              </a:rPr>
              <a:t>Enmienda de1992 </a:t>
            </a:r>
            <a:r>
              <a:rPr lang="es-ES_tradnl" sz="6000" b="1" dirty="0" smtClean="0">
                <a:solidFill>
                  <a:srgbClr val="FFFFFF"/>
                </a:solidFill>
              </a:rPr>
              <a:t>- </a:t>
            </a:r>
            <a:r>
              <a:rPr lang="es-ES_tradnl" sz="6000" dirty="0">
                <a:solidFill>
                  <a:srgbClr val="FFFFFF"/>
                </a:solidFill>
              </a:rPr>
              <a:t>A</a:t>
            </a:r>
            <a:r>
              <a:rPr lang="es-ES_tradnl" sz="6000" dirty="0" smtClean="0">
                <a:solidFill>
                  <a:srgbClr val="FFFFFF"/>
                </a:solidFill>
              </a:rPr>
              <a:t>cordaron </a:t>
            </a:r>
            <a:r>
              <a:rPr lang="es-ES_tradnl" sz="6000" dirty="0">
                <a:solidFill>
                  <a:srgbClr val="FFFFFF"/>
                </a:solidFill>
              </a:rPr>
              <a:t>atacar los nutrientes en la fuente: río arriba en los ríos de la Bahía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smtClean="0">
                <a:solidFill>
                  <a:srgbClr val="FFFFFF"/>
                </a:solidFill>
              </a:rPr>
              <a:t>y se </a:t>
            </a:r>
            <a:r>
              <a:rPr lang="es-ES_tradnl" sz="6000" dirty="0" smtClean="0">
                <a:solidFill>
                  <a:srgbClr val="FFFFFF"/>
                </a:solidFill>
              </a:rPr>
              <a:t>comenzó </a:t>
            </a:r>
            <a:r>
              <a:rPr lang="es-ES_tradnl" sz="6000" dirty="0">
                <a:solidFill>
                  <a:srgbClr val="FFFFFF"/>
                </a:solidFill>
              </a:rPr>
              <a:t>a reevaluar </a:t>
            </a:r>
            <a:r>
              <a:rPr lang="es-ES_tradnl" sz="6000" dirty="0" smtClean="0">
                <a:solidFill>
                  <a:srgbClr val="FFFFFF"/>
                </a:solidFill>
              </a:rPr>
              <a:t>la </a:t>
            </a:r>
            <a:r>
              <a:rPr lang="es-ES_tradnl" sz="6000" dirty="0">
                <a:solidFill>
                  <a:srgbClr val="FFFFFF"/>
                </a:solidFill>
              </a:rPr>
              <a:t>Estrategia de Reducción de Tóxicos en toda la Cuenca </a:t>
            </a:r>
            <a:endParaRPr lang="en-US" sz="6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830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er1.jpg"/>
          <p:cNvPicPr>
            <a:picLocks noChangeAspect="1"/>
          </p:cNvPicPr>
          <p:nvPr/>
        </p:nvPicPr>
        <p:blipFill rotWithShape="1">
          <a:blip r:embed="rId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096"/>
          <a:stretch/>
        </p:blipFill>
        <p:spPr>
          <a:xfrm>
            <a:off x="0" y="-1487678"/>
            <a:ext cx="24384000" cy="1622333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3500" y="870552"/>
            <a:ext cx="23185794" cy="2286000"/>
          </a:xfrm>
          <a:solidFill>
            <a:schemeClr val="accent2">
              <a:lumMod val="75000"/>
              <a:alpha val="58000"/>
            </a:schemeClr>
          </a:solidFill>
        </p:spPr>
        <p:txBody>
          <a:bodyPr/>
          <a:lstStyle/>
          <a:p>
            <a:r>
              <a:rPr lang="es-ES_tradnl" sz="9600" dirty="0" smtClean="0">
                <a:solidFill>
                  <a:srgbClr val="FFFFFF"/>
                </a:solidFill>
                <a:latin typeface="Tahoma"/>
                <a:cs typeface="Tahoma"/>
              </a:rPr>
              <a:t>Los acuerdos de la Bahía de Chesapeake</a:t>
            </a:r>
            <a:endParaRPr lang="es-ES_tradnl" sz="9600" dirty="0">
              <a:solidFill>
                <a:srgbClr val="FFFFFF"/>
              </a:solidFill>
              <a:latin typeface="Tahom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689100" y="3392152"/>
            <a:ext cx="21005799" cy="10037031"/>
          </a:xfrm>
          <a:solidFill>
            <a:srgbClr val="2E5E33">
              <a:alpha val="62000"/>
            </a:srgbClr>
          </a:solidFill>
        </p:spPr>
        <p:txBody>
          <a:bodyPr/>
          <a:lstStyle/>
          <a:p>
            <a:pPr marL="685800" indent="-685800"/>
            <a:r>
              <a:rPr lang="es-ES_tradnl" sz="6000" b="1" u="sng" dirty="0" smtClean="0">
                <a:solidFill>
                  <a:srgbClr val="FFFFFF"/>
                </a:solidFill>
              </a:rPr>
              <a:t>2000</a:t>
            </a:r>
            <a:r>
              <a:rPr lang="es-ES_tradnl" sz="6000" b="1" dirty="0" smtClean="0">
                <a:solidFill>
                  <a:srgbClr val="FFFFFF"/>
                </a:solidFill>
              </a:rPr>
              <a:t> - </a:t>
            </a:r>
            <a:r>
              <a:rPr lang="es-ES_tradnl" sz="6000" dirty="0">
                <a:solidFill>
                  <a:srgbClr val="FFFFFF"/>
                </a:solidFill>
              </a:rPr>
              <a:t>estableció 102 objetivos para reducir la contaminación, restaurar hábitats, proteger los </a:t>
            </a:r>
            <a:r>
              <a:rPr lang="es-ES_tradnl" sz="6000" dirty="0" smtClean="0">
                <a:solidFill>
                  <a:srgbClr val="FFFFFF"/>
                </a:solidFill>
              </a:rPr>
              <a:t>recursos, </a:t>
            </a:r>
            <a:r>
              <a:rPr lang="es-ES_tradnl" sz="6000" dirty="0">
                <a:solidFill>
                  <a:srgbClr val="FFFFFF"/>
                </a:solidFill>
              </a:rPr>
              <a:t>promover prácticas de uso de la tierra y </a:t>
            </a:r>
            <a:r>
              <a:rPr lang="es-ES_tradnl" sz="6000" dirty="0" smtClean="0">
                <a:solidFill>
                  <a:srgbClr val="FFFFFF"/>
                </a:solidFill>
              </a:rPr>
              <a:t>la participación pública </a:t>
            </a:r>
            <a:r>
              <a:rPr lang="es-ES_tradnl" sz="6000" dirty="0">
                <a:solidFill>
                  <a:srgbClr val="FFFFFF"/>
                </a:solidFill>
              </a:rPr>
              <a:t>en la restauración de la bahía. </a:t>
            </a:r>
            <a:endParaRPr lang="es-ES_tradnl" sz="6000" dirty="0" smtClean="0">
              <a:solidFill>
                <a:srgbClr val="FFFFFF"/>
              </a:solidFill>
            </a:endParaRPr>
          </a:p>
          <a:p>
            <a:pPr marL="685800" indent="-685800"/>
            <a:r>
              <a:rPr lang="es-ES_tradnl" sz="6000" b="1" dirty="0" smtClean="0">
                <a:solidFill>
                  <a:srgbClr val="FFFFFF"/>
                </a:solidFill>
              </a:rPr>
              <a:t>2000 </a:t>
            </a:r>
            <a:r>
              <a:rPr lang="mr-IN" sz="6000" b="1" dirty="0" smtClean="0">
                <a:solidFill>
                  <a:srgbClr val="FFFFFF"/>
                </a:solidFill>
              </a:rPr>
              <a:t>–</a:t>
            </a:r>
            <a:r>
              <a:rPr lang="es-ES_tradnl" sz="6000" b="1" dirty="0" smtClean="0">
                <a:solidFill>
                  <a:srgbClr val="FFFFFF"/>
                </a:solidFill>
              </a:rPr>
              <a:t> Enfatizo la gestión de pesquerías basada en ecosistemas</a:t>
            </a:r>
          </a:p>
          <a:p>
            <a:pPr marL="685800" indent="-685800"/>
            <a:r>
              <a:rPr lang="es-ES_tradnl" sz="6000" b="1" u="sng" dirty="0" smtClean="0">
                <a:solidFill>
                  <a:srgbClr val="FFFFFF"/>
                </a:solidFill>
              </a:rPr>
              <a:t>2000 - </a:t>
            </a:r>
            <a:r>
              <a:rPr lang="es-ES_tradnl" sz="6000" dirty="0">
                <a:solidFill>
                  <a:srgbClr val="FFFFFF"/>
                </a:solidFill>
              </a:rPr>
              <a:t>Delaware, Nueva York y Virginia Occidental, se unieron oficialmente a los esfuerzos de restauración del Programa de la Bahía. </a:t>
            </a:r>
            <a:r>
              <a:rPr lang="es-ES_tradnl" sz="6000" dirty="0" smtClean="0">
                <a:solidFill>
                  <a:srgbClr val="FFFFFF"/>
                </a:solidFill>
              </a:rPr>
              <a:t> </a:t>
            </a:r>
            <a:endParaRPr lang="en-US" sz="6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20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7"/>
          <p:cNvPicPr preferRelativeResize="0"/>
          <p:nvPr/>
        </p:nvPicPr>
        <p:blipFill rotWithShape="1">
          <a:blip r:embed="rId3">
            <a:alphaModFix/>
          </a:blip>
          <a:srcRect l="5208" r="5207"/>
          <a:stretch/>
        </p:blipFill>
        <p:spPr>
          <a:xfrm>
            <a:off x="-2" y="4331"/>
            <a:ext cx="24384001" cy="1167190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7"/>
          <p:cNvSpPr txBox="1">
            <a:spLocks noGrp="1"/>
          </p:cNvSpPr>
          <p:nvPr>
            <p:ph type="sldNum" idx="4294967295"/>
          </p:nvPr>
        </p:nvSpPr>
        <p:spPr>
          <a:xfrm>
            <a:off x="11946323" y="12717530"/>
            <a:ext cx="514564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 sz="2400" b="1" i="1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18</a:t>
            </a:fld>
            <a:endParaRPr sz="2400" b="1" i="1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0" name="Google Shape;290;p27"/>
          <p:cNvSpPr/>
          <p:nvPr/>
        </p:nvSpPr>
        <p:spPr>
          <a:xfrm>
            <a:off x="1024108" y="3545632"/>
            <a:ext cx="22489401" cy="8090945"/>
          </a:xfrm>
          <a:prstGeom prst="rect">
            <a:avLst/>
          </a:prstGeom>
          <a:solidFill>
            <a:srgbClr val="000000">
              <a:alpha val="5921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857250" indent="-857250">
              <a:buClr>
                <a:schemeClr val="bg1"/>
              </a:buClr>
              <a:buFont typeface="Wingdings" charset="2"/>
              <a:buChar char="v"/>
            </a:pPr>
            <a:r>
              <a:rPr lang="es-ES_tradnl" sz="6000" dirty="0">
                <a:solidFill>
                  <a:srgbClr val="FFFFFF"/>
                </a:solidFill>
              </a:rPr>
              <a:t>El 29 de diciembre de 2010, la Agencia de Protección Ambiental de EE. UU. Estableció la Carga Diaria Máxima Total (TMDL) de la Bahía de Chesapeake, una "dieta de contaminación" histórica y completa. </a:t>
            </a:r>
            <a:endParaRPr lang="es-ES_tradnl" sz="6000" dirty="0" smtClean="0">
              <a:solidFill>
                <a:srgbClr val="FFFFFF"/>
              </a:solidFill>
            </a:endParaRPr>
          </a:p>
          <a:p>
            <a:pPr>
              <a:buClr>
                <a:schemeClr val="bg1"/>
              </a:buClr>
            </a:pPr>
            <a:endParaRPr lang="es-ES_tradnl" sz="6000" dirty="0" smtClean="0">
              <a:solidFill>
                <a:srgbClr val="FFFFFF"/>
              </a:solidFill>
            </a:endParaRPr>
          </a:p>
          <a:p>
            <a:pPr marL="857250" indent="-857250">
              <a:buClr>
                <a:schemeClr val="bg1"/>
              </a:buClr>
              <a:buFont typeface="Wingdings" charset="2"/>
              <a:buChar char="v"/>
            </a:pPr>
            <a:r>
              <a:rPr lang="es-ES_tradnl" sz="6000" dirty="0" smtClean="0">
                <a:solidFill>
                  <a:srgbClr val="FFFFFF"/>
                </a:solidFill>
              </a:rPr>
              <a:t>Esta </a:t>
            </a:r>
            <a:r>
              <a:rPr lang="es-ES_tradnl" sz="6000" dirty="0">
                <a:solidFill>
                  <a:srgbClr val="FFFFFF"/>
                </a:solidFill>
              </a:rPr>
              <a:t>TMDL </a:t>
            </a:r>
            <a:r>
              <a:rPr lang="es-ES_tradnl" sz="6000" dirty="0" smtClean="0">
                <a:solidFill>
                  <a:srgbClr val="FFFFFF"/>
                </a:solidFill>
              </a:rPr>
              <a:t>incluy</a:t>
            </a:r>
            <a:r>
              <a:rPr lang="es-ES_tradnl" sz="6000" dirty="0">
                <a:solidFill>
                  <a:srgbClr val="FFFFFF"/>
                </a:solidFill>
              </a:rPr>
              <a:t>ó</a:t>
            </a:r>
            <a:r>
              <a:rPr lang="es-ES_tradnl" sz="6000" dirty="0" smtClean="0">
                <a:solidFill>
                  <a:srgbClr val="FFFFFF"/>
                </a:solidFill>
              </a:rPr>
              <a:t> </a:t>
            </a:r>
            <a:r>
              <a:rPr lang="es-ES_tradnl" sz="6000" dirty="0">
                <a:solidFill>
                  <a:srgbClr val="FFFFFF"/>
                </a:solidFill>
              </a:rPr>
              <a:t>funciones de responsabilidad para guiar acciones </a:t>
            </a:r>
            <a:r>
              <a:rPr lang="es-ES_tradnl" sz="6000" dirty="0" smtClean="0">
                <a:solidFill>
                  <a:srgbClr val="FFFFFF"/>
                </a:solidFill>
              </a:rPr>
              <a:t>de restauración </a:t>
            </a:r>
            <a:r>
              <a:rPr lang="es-ES_tradnl" sz="6000" dirty="0">
                <a:solidFill>
                  <a:srgbClr val="FFFFFF"/>
                </a:solidFill>
              </a:rPr>
              <a:t>d</a:t>
            </a:r>
            <a:r>
              <a:rPr lang="es-ES_tradnl" sz="6000" dirty="0" smtClean="0">
                <a:solidFill>
                  <a:srgbClr val="FFFFFF"/>
                </a:solidFill>
              </a:rPr>
              <a:t>el </a:t>
            </a:r>
            <a:r>
              <a:rPr lang="es-ES_tradnl" sz="6000" dirty="0">
                <a:solidFill>
                  <a:srgbClr val="FFFFFF"/>
                </a:solidFill>
              </a:rPr>
              <a:t>agua </a:t>
            </a:r>
            <a:r>
              <a:rPr lang="es-ES_tradnl" sz="6000" dirty="0" smtClean="0">
                <a:solidFill>
                  <a:srgbClr val="FFFFFF"/>
                </a:solidFill>
              </a:rPr>
              <a:t>en </a:t>
            </a:r>
            <a:r>
              <a:rPr lang="es-ES_tradnl" sz="6000" dirty="0">
                <a:solidFill>
                  <a:srgbClr val="FFFFFF"/>
                </a:solidFill>
              </a:rPr>
              <a:t>la Bahía de </a:t>
            </a:r>
            <a:r>
              <a:rPr lang="es-ES_tradnl" sz="6000" dirty="0" smtClean="0">
                <a:solidFill>
                  <a:srgbClr val="FFFFFF"/>
                </a:solidFill>
              </a:rPr>
              <a:t>Chesapeake, sus arroyos </a:t>
            </a:r>
            <a:r>
              <a:rPr lang="es-ES_tradnl" sz="6000" dirty="0">
                <a:solidFill>
                  <a:srgbClr val="FFFFFF"/>
                </a:solidFill>
              </a:rPr>
              <a:t>y ríos de la región.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5" name="Google Shape;290;p27"/>
          <p:cNvSpPr/>
          <p:nvPr/>
        </p:nvSpPr>
        <p:spPr>
          <a:xfrm>
            <a:off x="2119263" y="502072"/>
            <a:ext cx="20234249" cy="2857786"/>
          </a:xfrm>
          <a:prstGeom prst="rect">
            <a:avLst/>
          </a:prstGeom>
          <a:solidFill>
            <a:srgbClr val="000000">
              <a:alpha val="5921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7200"/>
            </a:pPr>
            <a:r>
              <a:rPr lang="es-ES_tradnl" sz="9600" dirty="0" smtClean="0">
                <a:solidFill>
                  <a:srgbClr val="FFFFFF"/>
                </a:solidFill>
              </a:rPr>
              <a:t>Políticas Publicas y Ciencia/</a:t>
            </a:r>
            <a:r>
              <a:rPr lang="es-ES_tradnl" sz="9600" dirty="0" err="1" smtClean="0">
                <a:solidFill>
                  <a:srgbClr val="FFFFFF"/>
                </a:solidFill>
              </a:rPr>
              <a:t>tecnologia</a:t>
            </a:r>
            <a:endParaRPr lang="es-ES_tradnl" sz="96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15678" y="12135765"/>
            <a:ext cx="2146529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solidFill>
                  <a:schemeClr val="tx1"/>
                </a:solidFill>
              </a:rPr>
              <a:t>TMDL : identifica </a:t>
            </a:r>
            <a:r>
              <a:rPr lang="es-ES_tradnl" sz="3200" dirty="0">
                <a:solidFill>
                  <a:schemeClr val="tx1"/>
                </a:solidFill>
              </a:rPr>
              <a:t>la cantidad máxima de un contaminante que </a:t>
            </a:r>
            <a:r>
              <a:rPr lang="es-ES_tradnl" sz="3200" dirty="0" smtClean="0">
                <a:solidFill>
                  <a:schemeClr val="tx1"/>
                </a:solidFill>
              </a:rPr>
              <a:t>una </a:t>
            </a:r>
            <a:r>
              <a:rPr lang="es-ES_tradnl" sz="3200" dirty="0">
                <a:solidFill>
                  <a:schemeClr val="tx1"/>
                </a:solidFill>
              </a:rPr>
              <a:t>masa de </a:t>
            </a:r>
            <a:r>
              <a:rPr lang="es-ES_tradnl" sz="3200" dirty="0" smtClean="0">
                <a:solidFill>
                  <a:schemeClr val="tx1"/>
                </a:solidFill>
              </a:rPr>
              <a:t>agua </a:t>
            </a:r>
            <a:r>
              <a:rPr lang="es-ES_tradnl" sz="3200" dirty="0">
                <a:solidFill>
                  <a:schemeClr val="tx1"/>
                </a:solidFill>
              </a:rPr>
              <a:t>puede </a:t>
            </a:r>
            <a:r>
              <a:rPr lang="es-ES_tradnl" sz="3200" dirty="0" smtClean="0">
                <a:solidFill>
                  <a:schemeClr val="tx1"/>
                </a:solidFill>
              </a:rPr>
              <a:t>recibir </a:t>
            </a:r>
            <a:r>
              <a:rPr lang="es-ES_tradnl" sz="3200" dirty="0">
                <a:solidFill>
                  <a:schemeClr val="tx1"/>
                </a:solidFill>
              </a:rPr>
              <a:t>sin dejar de cumplir los estándares de calidad del agua.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Google Shape;67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-14506"/>
            <a:ext cx="24384003" cy="11697042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40"/>
          <p:cNvSpPr txBox="1">
            <a:spLocks noGrp="1"/>
          </p:cNvSpPr>
          <p:nvPr>
            <p:ph type="sldNum" idx="4294967295"/>
          </p:nvPr>
        </p:nvSpPr>
        <p:spPr>
          <a:xfrm>
            <a:off x="11946323" y="12717530"/>
            <a:ext cx="514564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 sz="2400" b="1" i="1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19</a:t>
            </a:fld>
            <a:endParaRPr sz="2400" b="1" i="1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0" name="Google Shape;680;p40"/>
          <p:cNvSpPr/>
          <p:nvPr/>
        </p:nvSpPr>
        <p:spPr>
          <a:xfrm>
            <a:off x="1009124" y="4365562"/>
            <a:ext cx="22422456" cy="6507944"/>
          </a:xfrm>
          <a:prstGeom prst="rect">
            <a:avLst/>
          </a:prstGeom>
          <a:solidFill>
            <a:srgbClr val="000000">
              <a:alpha val="5921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6000"/>
            </a:pPr>
            <a:r>
              <a:rPr lang="en-US" sz="6000" b="1" i="0" u="none" strike="noStrike" cap="none" dirty="0">
                <a:solidFill>
                  <a:srgbClr val="FFFFFF"/>
                </a:solidFill>
                <a:latin typeface="Cambria"/>
                <a:ea typeface="Helvetica Neue Light"/>
                <a:cs typeface="Cambria"/>
                <a:sym typeface="Helvetica Neue Light"/>
              </a:rPr>
              <a:t> </a:t>
            </a:r>
            <a:r>
              <a:rPr lang="en-US" sz="6000" b="1" i="0" u="none" strike="noStrike" cap="none" dirty="0" smtClean="0">
                <a:solidFill>
                  <a:srgbClr val="FFFFFF"/>
                </a:solidFill>
                <a:latin typeface="Cambria"/>
                <a:ea typeface="Helvetica Neue Light"/>
                <a:cs typeface="Cambria"/>
                <a:sym typeface="Helvetica Neue Light"/>
              </a:rPr>
              <a:t>NITROGENO :</a:t>
            </a:r>
            <a:r>
              <a:rPr lang="es-ES_tradnl" sz="6000" b="1" dirty="0" smtClean="0">
                <a:solidFill>
                  <a:srgbClr val="FFFFFF"/>
                </a:solidFill>
                <a:latin typeface="Cambria"/>
                <a:cs typeface="Cambria"/>
              </a:rPr>
              <a:t>185.9 millones de libras (</a:t>
            </a:r>
            <a:r>
              <a:rPr lang="es-ES_tradnl" sz="6000" b="1" dirty="0" err="1" smtClean="0">
                <a:solidFill>
                  <a:srgbClr val="FFFFFF"/>
                </a:solidFill>
                <a:latin typeface="Cambria"/>
                <a:cs typeface="Cambria"/>
              </a:rPr>
              <a:t>reduccion</a:t>
            </a:r>
            <a:r>
              <a:rPr lang="es-ES_tradnl" sz="6000" b="1" dirty="0" smtClean="0">
                <a:solidFill>
                  <a:srgbClr val="FFFFFF"/>
                </a:solidFill>
                <a:latin typeface="Cambria"/>
                <a:cs typeface="Cambria"/>
              </a:rPr>
              <a:t> del 25%)</a:t>
            </a:r>
          </a:p>
          <a:p>
            <a:pPr lvl="0" algn="ctr">
              <a:buClr>
                <a:srgbClr val="FFFFFF"/>
              </a:buClr>
              <a:buSzPts val="6000"/>
            </a:pPr>
            <a:r>
              <a:rPr lang="es-ES_tradnl" sz="6000" b="1" dirty="0" smtClean="0">
                <a:solidFill>
                  <a:srgbClr val="FFFFFF"/>
                </a:solidFill>
                <a:latin typeface="Cambria"/>
                <a:cs typeface="Cambria"/>
              </a:rPr>
              <a:t>FOSFORO : 12.5 millones de libras (</a:t>
            </a:r>
            <a:r>
              <a:rPr lang="es-ES_tradnl" sz="6000" b="1" dirty="0" err="1" smtClean="0">
                <a:solidFill>
                  <a:srgbClr val="FFFFFF"/>
                </a:solidFill>
                <a:latin typeface="Cambria"/>
                <a:cs typeface="Cambria"/>
              </a:rPr>
              <a:t>reduccion</a:t>
            </a:r>
            <a:r>
              <a:rPr lang="es-ES_tradnl" sz="6000" b="1" dirty="0" smtClean="0">
                <a:solidFill>
                  <a:srgbClr val="FFFFFF"/>
                </a:solidFill>
                <a:latin typeface="Cambria"/>
                <a:cs typeface="Cambria"/>
              </a:rPr>
              <a:t> del 24%)</a:t>
            </a:r>
          </a:p>
          <a:p>
            <a:pPr lvl="0" algn="ctr">
              <a:buClr>
                <a:srgbClr val="FFFFFF"/>
              </a:buClr>
              <a:buSzPts val="6000"/>
            </a:pPr>
            <a:r>
              <a:rPr lang="es-ES_tradnl" sz="6000" b="1" dirty="0" smtClean="0">
                <a:solidFill>
                  <a:srgbClr val="FFFFFF"/>
                </a:solidFill>
                <a:latin typeface="Cambria"/>
                <a:cs typeface="Cambria"/>
              </a:rPr>
              <a:t>SEDIMENTO: 6.45 billones de libras (</a:t>
            </a:r>
            <a:r>
              <a:rPr lang="es-ES_tradnl" sz="6000" b="1" dirty="0" err="1" smtClean="0">
                <a:solidFill>
                  <a:srgbClr val="FFFFFF"/>
                </a:solidFill>
                <a:latin typeface="Cambria"/>
                <a:cs typeface="Cambria"/>
              </a:rPr>
              <a:t>reduccion</a:t>
            </a:r>
            <a:r>
              <a:rPr lang="es-ES_tradnl" sz="6000" b="1" dirty="0" smtClean="0">
                <a:solidFill>
                  <a:srgbClr val="FFFFFF"/>
                </a:solidFill>
                <a:latin typeface="Cambria"/>
                <a:cs typeface="Cambria"/>
              </a:rPr>
              <a:t> del 20%)</a:t>
            </a:r>
            <a:r>
              <a:rPr lang="es-ES_tradnl" sz="7200" b="1" dirty="0" smtClean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</a:p>
          <a:p>
            <a:pPr lvl="0" algn="ctr">
              <a:buClr>
                <a:srgbClr val="FFFFFF"/>
              </a:buClr>
              <a:buSzPts val="6000"/>
            </a:pPr>
            <a:r>
              <a:rPr lang="en-US" sz="7200" dirty="0" smtClean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sz="7200" b="1" i="0" u="none" strike="noStrike" cap="none" dirty="0" smtClean="0">
                <a:solidFill>
                  <a:srgbClr val="FFFFFF"/>
                </a:solidFill>
                <a:latin typeface="Cambria"/>
                <a:ea typeface="Helvetica Neue Light"/>
                <a:cs typeface="Cambria"/>
                <a:sym typeface="Helvetica Neue Light"/>
              </a:rPr>
              <a:t> </a:t>
            </a:r>
            <a:endParaRPr sz="1800" dirty="0">
              <a:latin typeface="Cambria"/>
              <a:cs typeface="Cambria"/>
            </a:endParaRPr>
          </a:p>
        </p:txBody>
      </p:sp>
      <p:sp>
        <p:nvSpPr>
          <p:cNvPr id="681" name="Google Shape;681;p40"/>
          <p:cNvSpPr/>
          <p:nvPr/>
        </p:nvSpPr>
        <p:spPr>
          <a:xfrm>
            <a:off x="1556643" y="655581"/>
            <a:ext cx="20973721" cy="3195961"/>
          </a:xfrm>
          <a:prstGeom prst="rect">
            <a:avLst/>
          </a:prstGeom>
          <a:solidFill>
            <a:srgbClr val="000000">
              <a:alpha val="5921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809625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</a:pPr>
            <a:r>
              <a:rPr lang="es-ES_tradnl" sz="8000" b="1" i="0" u="none" strike="noStrike" cap="none" dirty="0" smtClean="0">
                <a:solidFill>
                  <a:srgbClr val="FFFFFF"/>
                </a:solidFill>
                <a:latin typeface="Cambria"/>
                <a:ea typeface="Helvetica Neue Light"/>
                <a:cs typeface="Cambria"/>
                <a:sym typeface="Helvetica Neue Light"/>
              </a:rPr>
              <a:t>TMDL: Limites Anuales Establecidos</a:t>
            </a:r>
            <a:endParaRPr lang="es-ES_tradnl" sz="8000" b="1" i="0" u="none" strike="noStrike" cap="none" dirty="0">
              <a:solidFill>
                <a:srgbClr val="FFFFFF"/>
              </a:solidFill>
              <a:latin typeface="Cambria"/>
              <a:ea typeface="Helvetica Neue Light"/>
              <a:cs typeface="Cambria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_tradnl" b="1" dirty="0">
                <a:solidFill>
                  <a:srgbClr val="FFFFFF"/>
                </a:solidFill>
              </a:rPr>
              <a:t>V</a:t>
            </a:r>
            <a:r>
              <a:rPr lang="es-ES_tradnl" b="1" dirty="0" smtClean="0">
                <a:solidFill>
                  <a:srgbClr val="FFFFFF"/>
                </a:solidFill>
              </a:rPr>
              <a:t>ocabulario</a:t>
            </a:r>
            <a:endParaRPr lang="es-ES_tradnl" b="1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539787" y="3566291"/>
            <a:ext cx="21005800" cy="9207500"/>
          </a:xfrm>
        </p:spPr>
        <p:txBody>
          <a:bodyPr/>
          <a:lstStyle/>
          <a:p>
            <a:pPr>
              <a:spcBef>
                <a:spcPts val="3000"/>
              </a:spcBef>
            </a:pPr>
            <a:r>
              <a:rPr lang="es-ES_tradnl" sz="6000" u="sng" dirty="0">
                <a:solidFill>
                  <a:srgbClr val="FFFFFF"/>
                </a:solidFill>
              </a:rPr>
              <a:t>Fuente Puntual </a:t>
            </a:r>
            <a:r>
              <a:rPr lang="es-ES_tradnl" sz="6000" dirty="0">
                <a:solidFill>
                  <a:srgbClr val="FFFFFF"/>
                </a:solidFill>
              </a:rPr>
              <a:t>:  Descarga puntual localizada y estacionaria. Contaminación que proviene de una fuente específica.</a:t>
            </a:r>
            <a:endParaRPr lang="en-US" sz="6000" dirty="0">
              <a:solidFill>
                <a:srgbClr val="FFFFFF"/>
              </a:solidFill>
            </a:endParaRPr>
          </a:p>
          <a:p>
            <a:pPr>
              <a:spcBef>
                <a:spcPts val="3000"/>
              </a:spcBef>
            </a:pPr>
            <a:r>
              <a:rPr lang="es-ES_tradnl" sz="6000" b="1" u="sng" dirty="0">
                <a:solidFill>
                  <a:srgbClr val="FFFFFF"/>
                </a:solidFill>
              </a:rPr>
              <a:t>Fuente Dispersa </a:t>
            </a:r>
            <a:r>
              <a:rPr lang="es-ES_tradnl" sz="6000" dirty="0">
                <a:solidFill>
                  <a:srgbClr val="FFFFFF"/>
                </a:solidFill>
              </a:rPr>
              <a:t>: Descarga que es distribuida en un área </a:t>
            </a:r>
            <a:endParaRPr lang="en-US" sz="6000" dirty="0">
              <a:solidFill>
                <a:srgbClr val="FFFFFF"/>
              </a:solidFill>
            </a:endParaRPr>
          </a:p>
          <a:p>
            <a:pPr>
              <a:spcBef>
                <a:spcPts val="3000"/>
              </a:spcBef>
            </a:pPr>
            <a:r>
              <a:rPr lang="es-ES_tradnl" sz="6000" u="sng" dirty="0">
                <a:solidFill>
                  <a:srgbClr val="FFFFFF"/>
                </a:solidFill>
              </a:rPr>
              <a:t>Efluente</a:t>
            </a:r>
            <a:r>
              <a:rPr lang="es-ES_tradnl" sz="6000" dirty="0">
                <a:solidFill>
                  <a:srgbClr val="FFFFFF"/>
                </a:solidFill>
              </a:rPr>
              <a:t>:  Residuos </a:t>
            </a:r>
            <a:r>
              <a:rPr lang="es-ES_tradnl" sz="6000" dirty="0" smtClean="0">
                <a:solidFill>
                  <a:srgbClr val="FFFFFF"/>
                </a:solidFill>
              </a:rPr>
              <a:t>líquidos industriales </a:t>
            </a:r>
            <a:r>
              <a:rPr lang="es-ES_tradnl" sz="6000" dirty="0">
                <a:solidFill>
                  <a:srgbClr val="FFFFFF"/>
                </a:solidFill>
              </a:rPr>
              <a:t>o aguas residuales vertidas en un rio o en </a:t>
            </a:r>
            <a:r>
              <a:rPr lang="es-ES_tradnl" sz="6000" dirty="0" smtClean="0">
                <a:solidFill>
                  <a:srgbClr val="FFFFFF"/>
                </a:solidFill>
              </a:rPr>
              <a:t>otro </a:t>
            </a:r>
            <a:r>
              <a:rPr lang="es-ES_tradnl" sz="6000" dirty="0">
                <a:solidFill>
                  <a:srgbClr val="FFFFFF"/>
                </a:solidFill>
              </a:rPr>
              <a:t>tipo de cuerpo de </a:t>
            </a:r>
            <a:r>
              <a:rPr lang="es-ES_tradnl" sz="6000" dirty="0" smtClean="0">
                <a:solidFill>
                  <a:srgbClr val="FFFFFF"/>
                </a:solidFill>
              </a:rPr>
              <a:t>agua</a:t>
            </a:r>
          </a:p>
          <a:p>
            <a:pPr marL="0" indent="0">
              <a:buNone/>
            </a:pPr>
            <a:endParaRPr lang="es-ES_tradnl" sz="5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22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39"/>
          <p:cNvPicPr preferRelativeResize="0"/>
          <p:nvPr/>
        </p:nvPicPr>
        <p:blipFill rotWithShape="1">
          <a:blip r:embed="rId3">
            <a:alphaModFix/>
          </a:blip>
          <a:srcRect t="1759" b="41139"/>
          <a:stretch/>
        </p:blipFill>
        <p:spPr>
          <a:xfrm>
            <a:off x="-2" y="4331"/>
            <a:ext cx="24384002" cy="11725862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39"/>
          <p:cNvSpPr txBox="1">
            <a:spLocks noGrp="1"/>
          </p:cNvSpPr>
          <p:nvPr>
            <p:ph type="sldNum" idx="4294967295"/>
          </p:nvPr>
        </p:nvSpPr>
        <p:spPr>
          <a:xfrm>
            <a:off x="11946323" y="12717530"/>
            <a:ext cx="514564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 sz="2400" b="1" i="1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20</a:t>
            </a:fld>
            <a:endParaRPr sz="2400" b="1" i="1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72" name="Google Shape;672;p39"/>
          <p:cNvSpPr/>
          <p:nvPr/>
        </p:nvSpPr>
        <p:spPr>
          <a:xfrm>
            <a:off x="435622" y="3555084"/>
            <a:ext cx="23651387" cy="9597525"/>
          </a:xfrm>
          <a:prstGeom prst="rect">
            <a:avLst/>
          </a:prstGeom>
          <a:solidFill>
            <a:srgbClr val="000000">
              <a:alpha val="5921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 Light"/>
              <a:buNone/>
            </a:pPr>
            <a:endParaRPr sz="6000" b="1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73" name="Google Shape;673;p39"/>
          <p:cNvSpPr/>
          <p:nvPr/>
        </p:nvSpPr>
        <p:spPr>
          <a:xfrm>
            <a:off x="5530179" y="563995"/>
            <a:ext cx="15317135" cy="2713916"/>
          </a:xfrm>
          <a:prstGeom prst="rect">
            <a:avLst/>
          </a:prstGeom>
          <a:solidFill>
            <a:srgbClr val="000000">
              <a:alpha val="5921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809625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</a:pPr>
            <a:r>
              <a:rPr lang="es-ES_tradnl" sz="8800" b="1" i="0" u="none" strike="noStrike" cap="none" dirty="0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Evaluaciones a nivel Federal</a:t>
            </a:r>
            <a:endParaRPr lang="es-ES_tradnl" sz="8800" b="1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 descr="Screen Shot 2019-06-16 at 10.15.5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19" y="3660009"/>
            <a:ext cx="16899750" cy="90828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15864" y="4179334"/>
            <a:ext cx="524343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bg1"/>
              </a:buClr>
              <a:buFont typeface="Wingdings" charset="2"/>
              <a:buChar char="v"/>
            </a:pPr>
            <a:r>
              <a:rPr lang="es-ES_tradnl" sz="4400" dirty="0" err="1" smtClean="0">
                <a:solidFill>
                  <a:srgbClr val="FFFFFF"/>
                </a:solidFill>
              </a:rPr>
              <a:t>Supervision</a:t>
            </a:r>
            <a:r>
              <a:rPr lang="es-ES_tradnl" sz="4400" dirty="0" smtClean="0">
                <a:solidFill>
                  <a:srgbClr val="FFFFFF"/>
                </a:solidFill>
              </a:rPr>
              <a:t> Continua, </a:t>
            </a:r>
          </a:p>
          <a:p>
            <a:pPr marL="571500" indent="-571500">
              <a:buClr>
                <a:schemeClr val="bg1"/>
              </a:buClr>
              <a:buFont typeface="Wingdings" charset="2"/>
              <a:buChar char="v"/>
            </a:pPr>
            <a:r>
              <a:rPr lang="es-ES_tradnl" sz="4400" dirty="0" err="1" smtClean="0">
                <a:solidFill>
                  <a:srgbClr val="FFFFFF"/>
                </a:solidFill>
              </a:rPr>
              <a:t>Supervision</a:t>
            </a:r>
            <a:r>
              <a:rPr lang="es-ES_tradnl" sz="4400" dirty="0" smtClean="0">
                <a:solidFill>
                  <a:srgbClr val="FFFFFF"/>
                </a:solidFill>
              </a:rPr>
              <a:t> mejorada</a:t>
            </a:r>
          </a:p>
          <a:p>
            <a:pPr marL="571500" indent="-571500">
              <a:buClr>
                <a:schemeClr val="bg1"/>
              </a:buClr>
              <a:buFont typeface="Wingdings" charset="2"/>
              <a:buChar char="v"/>
            </a:pPr>
            <a:r>
              <a:rPr lang="es-ES_tradnl" sz="4400" dirty="0" smtClean="0">
                <a:solidFill>
                  <a:srgbClr val="FFFFFF"/>
                </a:solidFill>
              </a:rPr>
              <a:t>Nivel de Acciones de respaldo</a:t>
            </a:r>
          </a:p>
          <a:p>
            <a:endParaRPr lang="en-US" sz="4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-22393"/>
            <a:ext cx="24384001" cy="12765263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41"/>
          <p:cNvSpPr txBox="1">
            <a:spLocks noGrp="1"/>
          </p:cNvSpPr>
          <p:nvPr>
            <p:ph type="sldNum" idx="4294967295"/>
          </p:nvPr>
        </p:nvSpPr>
        <p:spPr>
          <a:xfrm>
            <a:off x="11946323" y="12717530"/>
            <a:ext cx="514564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 sz="2400" b="1" i="1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21</a:t>
            </a:fld>
            <a:endParaRPr sz="2400" b="1" i="1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8" name="Google Shape;688;p41"/>
          <p:cNvSpPr/>
          <p:nvPr/>
        </p:nvSpPr>
        <p:spPr>
          <a:xfrm>
            <a:off x="1009124" y="3236935"/>
            <a:ext cx="22422456" cy="9587884"/>
          </a:xfrm>
          <a:prstGeom prst="rect">
            <a:avLst/>
          </a:prstGeom>
          <a:solidFill>
            <a:srgbClr val="000000">
              <a:alpha val="5921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40481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 Light"/>
              <a:buNone/>
            </a:pPr>
            <a:endParaRPr dirty="0"/>
          </a:p>
        </p:txBody>
      </p:sp>
      <p:sp>
        <p:nvSpPr>
          <p:cNvPr id="689" name="Google Shape;689;p41"/>
          <p:cNvSpPr/>
          <p:nvPr/>
        </p:nvSpPr>
        <p:spPr>
          <a:xfrm>
            <a:off x="1556644" y="614609"/>
            <a:ext cx="21547222" cy="2335509"/>
          </a:xfrm>
          <a:prstGeom prst="rect">
            <a:avLst/>
          </a:prstGeom>
          <a:solidFill>
            <a:srgbClr val="000000">
              <a:alpha val="5921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809625" lvl="0" algn="ctr">
              <a:buClr>
                <a:srgbClr val="FFFFFF"/>
              </a:buClr>
              <a:buSzPts val="6000"/>
            </a:pPr>
            <a:r>
              <a:rPr lang="es-ES_tradnl" sz="5400" dirty="0" smtClean="0">
                <a:solidFill>
                  <a:srgbClr val="FFFFFF"/>
                </a:solidFill>
                <a:latin typeface="Cambria"/>
                <a:cs typeface="Cambria"/>
              </a:rPr>
              <a:t>Y después de 35 años de haber iniciado este esfuerzo que se ha alcanzado?</a:t>
            </a:r>
            <a:endParaRPr lang="es-ES_tradnl" sz="54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7858" y="4589072"/>
            <a:ext cx="19949614" cy="674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bg1"/>
              </a:buClr>
              <a:buFont typeface="Wingdings" charset="2"/>
              <a:buChar char="v"/>
            </a:pPr>
            <a:r>
              <a:rPr lang="es-ES_tradnl" sz="5400" dirty="0" smtClean="0">
                <a:solidFill>
                  <a:srgbClr val="FFFFFF"/>
                </a:solidFill>
              </a:rPr>
              <a:t>En 2017, se calculó un </a:t>
            </a:r>
            <a:r>
              <a:rPr lang="es-ES_tradnl" sz="5400" dirty="0" err="1" smtClean="0">
                <a:solidFill>
                  <a:srgbClr val="FFFFFF"/>
                </a:solidFill>
              </a:rPr>
              <a:t>area</a:t>
            </a:r>
            <a:r>
              <a:rPr lang="es-ES_tradnl" sz="5400" dirty="0" smtClean="0">
                <a:solidFill>
                  <a:srgbClr val="FFFFFF"/>
                </a:solidFill>
              </a:rPr>
              <a:t> de 424 km</a:t>
            </a:r>
            <a:r>
              <a:rPr lang="es-ES_tradnl" sz="5400" baseline="30000" dirty="0" smtClean="0">
                <a:solidFill>
                  <a:srgbClr val="FFFFFF"/>
                </a:solidFill>
              </a:rPr>
              <a:t>2</a:t>
            </a:r>
            <a:r>
              <a:rPr lang="es-ES_tradnl" sz="5400" dirty="0" smtClean="0">
                <a:solidFill>
                  <a:srgbClr val="FFFFFF"/>
                </a:solidFill>
              </a:rPr>
              <a:t> de pastos submarinos en la Bahía de Chesapeake (el objetivo son 750 km</a:t>
            </a:r>
            <a:r>
              <a:rPr lang="es-ES_tradnl" sz="5400" baseline="30000" dirty="0" smtClean="0">
                <a:solidFill>
                  <a:srgbClr val="FFFFFF"/>
                </a:solidFill>
              </a:rPr>
              <a:t>2 </a:t>
            </a:r>
            <a:r>
              <a:rPr lang="es-ES_tradnl" sz="5400" dirty="0" smtClean="0">
                <a:solidFill>
                  <a:srgbClr val="FFFFFF"/>
                </a:solidFill>
              </a:rPr>
              <a:t>)</a:t>
            </a:r>
          </a:p>
          <a:p>
            <a:pPr marL="571500" indent="-571500">
              <a:buClr>
                <a:schemeClr val="bg1"/>
              </a:buClr>
              <a:buFont typeface="Wingdings" charset="2"/>
              <a:buChar char="v"/>
            </a:pPr>
            <a:endParaRPr lang="es-ES_tradnl" sz="5400" dirty="0">
              <a:solidFill>
                <a:srgbClr val="FFFFFF"/>
              </a:solidFill>
            </a:endParaRPr>
          </a:p>
          <a:p>
            <a:pPr marL="571500" indent="-571500">
              <a:buClr>
                <a:schemeClr val="bg1"/>
              </a:buClr>
              <a:buFont typeface="Wingdings" charset="2"/>
              <a:buChar char="v"/>
            </a:pPr>
            <a:r>
              <a:rPr lang="es-ES_tradnl" sz="5400" dirty="0">
                <a:solidFill>
                  <a:srgbClr val="FFFFFF"/>
                </a:solidFill>
              </a:rPr>
              <a:t>durante el período de evaluación 2015 a </a:t>
            </a:r>
            <a:r>
              <a:rPr lang="es-ES_tradnl" sz="5400" dirty="0" smtClean="0">
                <a:solidFill>
                  <a:srgbClr val="FFFFFF"/>
                </a:solidFill>
              </a:rPr>
              <a:t>2017, aproximadamente </a:t>
            </a:r>
            <a:r>
              <a:rPr lang="es-ES_tradnl" sz="5400" dirty="0">
                <a:solidFill>
                  <a:srgbClr val="FFFFFF"/>
                </a:solidFill>
              </a:rPr>
              <a:t>el 42 por ciento de la Bahía de Chesapeake y sus afluentes </a:t>
            </a:r>
            <a:r>
              <a:rPr lang="es-ES_tradnl" sz="5400" dirty="0" smtClean="0">
                <a:solidFill>
                  <a:srgbClr val="FFFFFF"/>
                </a:solidFill>
              </a:rPr>
              <a:t>costeros cumplieron </a:t>
            </a:r>
            <a:r>
              <a:rPr lang="es-ES_tradnl" sz="5400" dirty="0">
                <a:solidFill>
                  <a:srgbClr val="FFFFFF"/>
                </a:solidFill>
              </a:rPr>
              <a:t>con los estándares de calidad del </a:t>
            </a:r>
            <a:r>
              <a:rPr lang="es-ES_tradnl" sz="5400" dirty="0" smtClean="0">
                <a:solidFill>
                  <a:srgbClr val="FFFFFF"/>
                </a:solidFill>
              </a:rPr>
              <a:t>agua: </a:t>
            </a:r>
            <a:r>
              <a:rPr lang="es-ES_tradnl" sz="5400" dirty="0">
                <a:solidFill>
                  <a:srgbClr val="FFFFFF"/>
                </a:solidFill>
              </a:rPr>
              <a:t>la estimación más alta de los estándares de calidad del agua desde 1985.</a:t>
            </a:r>
          </a:p>
        </p:txBody>
      </p:sp>
    </p:spTree>
    <p:extLst>
      <p:ext uri="{BB962C8B-B14F-4D97-AF65-F5344CB8AC3E}">
        <p14:creationId xmlns:p14="http://schemas.microsoft.com/office/powerpoint/2010/main" val="357105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/>
        </p:nvSpPr>
        <p:spPr>
          <a:xfrm>
            <a:off x="2047268" y="3879626"/>
            <a:ext cx="20234249" cy="5073184"/>
          </a:xfrm>
          <a:prstGeom prst="rect">
            <a:avLst/>
          </a:prstGeom>
          <a:solidFill>
            <a:srgbClr val="082F4E">
              <a:alpha val="40000"/>
            </a:srgbClr>
          </a:solidFill>
          <a:ln w="12700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Helvetica Neue Light"/>
              <a:buNone/>
            </a:pPr>
            <a:endParaRPr sz="8000" dirty="0"/>
          </a:p>
        </p:txBody>
      </p:sp>
      <p:sp>
        <p:nvSpPr>
          <p:cNvPr id="112" name="Google Shape;112;p21"/>
          <p:cNvSpPr txBox="1">
            <a:spLocks noGrp="1"/>
          </p:cNvSpPr>
          <p:nvPr>
            <p:ph type="sldNum" idx="4294967295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22</a:t>
            </a:fld>
            <a:endParaRPr sz="24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25749" y="4194190"/>
            <a:ext cx="201256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8000" b="1" dirty="0">
                <a:solidFill>
                  <a:schemeClr val="bg1"/>
                </a:solidFill>
              </a:rPr>
              <a:t>La Bahía de </a:t>
            </a:r>
            <a:r>
              <a:rPr lang="es-ES_tradnl" sz="8000" b="1" dirty="0" smtClean="0">
                <a:solidFill>
                  <a:schemeClr val="bg1"/>
                </a:solidFill>
              </a:rPr>
              <a:t>Chesapeake </a:t>
            </a:r>
          </a:p>
          <a:p>
            <a:pPr algn="ctr"/>
            <a:r>
              <a:rPr lang="es-ES_tradnl" sz="6600" b="1" dirty="0">
                <a:solidFill>
                  <a:schemeClr val="bg1"/>
                </a:solidFill>
              </a:rPr>
              <a:t>S</a:t>
            </a:r>
            <a:r>
              <a:rPr lang="es-ES_tradnl" sz="6600" b="1" dirty="0" smtClean="0">
                <a:solidFill>
                  <a:schemeClr val="bg1"/>
                </a:solidFill>
              </a:rPr>
              <a:t>u </a:t>
            </a:r>
            <a:r>
              <a:rPr lang="es-ES_tradnl" sz="6600" b="1" dirty="0">
                <a:solidFill>
                  <a:schemeClr val="bg1"/>
                </a:solidFill>
              </a:rPr>
              <a:t>deterioro  ambiental en la calidad de agua y su recuperación a través del trabajo gubernamental </a:t>
            </a:r>
            <a:r>
              <a:rPr lang="es-ES_tradnl" sz="6600" b="1" dirty="0" smtClean="0">
                <a:solidFill>
                  <a:schemeClr val="bg1"/>
                </a:solidFill>
              </a:rPr>
              <a:t>en las </a:t>
            </a:r>
            <a:r>
              <a:rPr lang="es-ES_tradnl" sz="6600" b="1" dirty="0">
                <a:solidFill>
                  <a:schemeClr val="bg1"/>
                </a:solidFill>
              </a:rPr>
              <a:t>políticas públicas.</a:t>
            </a:r>
            <a:r>
              <a:rPr lang="es-ES_tradnl" sz="6600" dirty="0">
                <a:solidFill>
                  <a:schemeClr val="bg1"/>
                </a:solidFill>
              </a:rPr>
              <a:t> 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9676" y="872706"/>
            <a:ext cx="18331160" cy="1323439"/>
          </a:xfrm>
          <a:prstGeom prst="rect">
            <a:avLst/>
          </a:prstGeom>
          <a:solidFill>
            <a:srgbClr val="082F4E">
              <a:alpha val="38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FFFF"/>
                </a:solidFill>
              </a:rPr>
              <a:t>Ambassador's Water Expert </a:t>
            </a:r>
            <a:r>
              <a:rPr lang="en-US" sz="8000" b="1" dirty="0" smtClean="0">
                <a:solidFill>
                  <a:srgbClr val="FFFFFF"/>
                </a:solidFill>
              </a:rPr>
              <a:t>Program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24702" y="10381914"/>
            <a:ext cx="14892117" cy="1569660"/>
          </a:xfrm>
          <a:prstGeom prst="rect">
            <a:avLst/>
          </a:prstGeom>
          <a:solidFill>
            <a:srgbClr val="082F4E">
              <a:alpha val="45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Angélica </a:t>
            </a:r>
            <a:r>
              <a:rPr lang="en-US" sz="4800" b="1" dirty="0" smtClean="0">
                <a:solidFill>
                  <a:srgbClr val="FFFFFF"/>
                </a:solidFill>
              </a:rPr>
              <a:t>Gutiérrez</a:t>
            </a:r>
          </a:p>
          <a:p>
            <a:pPr algn="ctr"/>
            <a:r>
              <a:rPr lang="en-US" sz="4800" b="1" dirty="0" smtClean="0">
                <a:solidFill>
                  <a:srgbClr val="FFFFFF"/>
                </a:solidFill>
              </a:rPr>
              <a:t>National Oceanic and Atmospheric Administration </a:t>
            </a:r>
            <a:endParaRPr lang="en-US" sz="4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11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_tradnl" b="1" dirty="0" smtClean="0">
                <a:solidFill>
                  <a:srgbClr val="FFFFFF"/>
                </a:solidFill>
              </a:rPr>
              <a:t>Vocabulario</a:t>
            </a:r>
            <a:endParaRPr lang="es-ES_tradnl" b="1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171108" y="3718377"/>
            <a:ext cx="21005800" cy="9997623"/>
          </a:xfrm>
        </p:spPr>
        <p:txBody>
          <a:bodyPr/>
          <a:lstStyle/>
          <a:p>
            <a:pPr>
              <a:spcBef>
                <a:spcPts val="2000"/>
              </a:spcBef>
            </a:pPr>
            <a:r>
              <a:rPr lang="es-ES_tradnl" sz="6000" u="sng" dirty="0" smtClean="0">
                <a:solidFill>
                  <a:srgbClr val="FFFFFF"/>
                </a:solidFill>
              </a:rPr>
              <a:t>Contaminación</a:t>
            </a:r>
            <a:r>
              <a:rPr lang="es-ES_tradnl" sz="6000" dirty="0" smtClean="0">
                <a:solidFill>
                  <a:srgbClr val="FFFFFF"/>
                </a:solidFill>
              </a:rPr>
              <a:t> :  Es la introducción de agentes físicos o químicos a un ambiente en específico.</a:t>
            </a:r>
          </a:p>
          <a:p>
            <a:pPr>
              <a:spcBef>
                <a:spcPts val="2000"/>
              </a:spcBef>
            </a:pPr>
            <a:r>
              <a:rPr lang="es-ES_tradnl" sz="6000" u="sng" dirty="0" smtClean="0">
                <a:solidFill>
                  <a:srgbClr val="FFFFFF"/>
                </a:solidFill>
              </a:rPr>
              <a:t>Polución</a:t>
            </a:r>
            <a:r>
              <a:rPr lang="es-ES_tradnl" sz="6000" dirty="0" smtClean="0">
                <a:solidFill>
                  <a:srgbClr val="FFFFFF"/>
                </a:solidFill>
              </a:rPr>
              <a:t> : a </a:t>
            </a:r>
            <a:r>
              <a:rPr lang="es-ES_tradnl" sz="6000" b="1" dirty="0" smtClean="0">
                <a:solidFill>
                  <a:srgbClr val="FFFFFF"/>
                </a:solidFill>
              </a:rPr>
              <a:t>contaminación</a:t>
            </a:r>
            <a:r>
              <a:rPr lang="es-ES_tradnl" sz="6000" dirty="0" smtClean="0">
                <a:solidFill>
                  <a:srgbClr val="FFFFFF"/>
                </a:solidFill>
              </a:rPr>
              <a:t> intensa producida por los residuos de procesos industriales o biológicos.”</a:t>
            </a:r>
          </a:p>
          <a:p>
            <a:pPr>
              <a:spcBef>
                <a:spcPts val="2000"/>
              </a:spcBef>
            </a:pPr>
            <a:r>
              <a:rPr lang="es-ES_tradnl" sz="6000" u="sng" dirty="0">
                <a:solidFill>
                  <a:srgbClr val="FFFFFF"/>
                </a:solidFill>
              </a:rPr>
              <a:t>Remediación</a:t>
            </a:r>
            <a:r>
              <a:rPr lang="es-ES_tradnl" sz="6000" dirty="0">
                <a:solidFill>
                  <a:srgbClr val="FFFFFF"/>
                </a:solidFill>
              </a:rPr>
              <a:t> : Revertir o detener el daño ambiental (</a:t>
            </a:r>
            <a:r>
              <a:rPr lang="es-ES_tradnl" sz="6000" dirty="0" err="1">
                <a:solidFill>
                  <a:srgbClr val="FFFFFF"/>
                </a:solidFill>
              </a:rPr>
              <a:t>e.g</a:t>
            </a:r>
            <a:r>
              <a:rPr lang="es-ES_tradnl" sz="6000" dirty="0">
                <a:solidFill>
                  <a:srgbClr val="FFFFFF"/>
                </a:solidFill>
              </a:rPr>
              <a:t>. Reducir el efluente de industrias)</a:t>
            </a:r>
          </a:p>
          <a:p>
            <a:pPr marL="0" indent="0">
              <a:spcBef>
                <a:spcPts val="2000"/>
              </a:spcBef>
              <a:buNone/>
            </a:pPr>
            <a:endParaRPr lang="es-ES_tradnl" sz="5400" dirty="0" smtClean="0">
              <a:solidFill>
                <a:srgbClr val="FFFFFF"/>
              </a:solidFill>
            </a:endParaRPr>
          </a:p>
          <a:p>
            <a:endParaRPr lang="es-ES_tradnl" sz="5400" dirty="0" smtClean="0"/>
          </a:p>
          <a:p>
            <a:endParaRPr lang="es-ES_tradnl" sz="5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6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_tradnl" b="1" dirty="0" smtClean="0">
                <a:solidFill>
                  <a:srgbClr val="FFFFFF"/>
                </a:solidFill>
              </a:rPr>
              <a:t>Vocabulario</a:t>
            </a:r>
            <a:endParaRPr lang="es-ES_tradnl" b="1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515678" y="3032065"/>
            <a:ext cx="21005800" cy="7938686"/>
          </a:xfrm>
        </p:spPr>
        <p:txBody>
          <a:bodyPr/>
          <a:lstStyle/>
          <a:p>
            <a:pPr marL="685800" indent="-685800">
              <a:spcBef>
                <a:spcPts val="2000"/>
              </a:spcBef>
              <a:buClr>
                <a:schemeClr val="tx1"/>
              </a:buClr>
              <a:buFont typeface="Wingdings" charset="2"/>
              <a:buChar char="v"/>
            </a:pPr>
            <a:r>
              <a:rPr lang="es-ES_tradnl" sz="6000" u="sng" dirty="0" smtClean="0">
                <a:solidFill>
                  <a:srgbClr val="FFFFFF"/>
                </a:solidFill>
              </a:rPr>
              <a:t>TMDL</a:t>
            </a:r>
            <a:r>
              <a:rPr lang="es-ES_tradnl" sz="6000" dirty="0" smtClean="0">
                <a:solidFill>
                  <a:srgbClr val="FFFFFF"/>
                </a:solidFill>
              </a:rPr>
              <a:t> </a:t>
            </a:r>
            <a:r>
              <a:rPr lang="es-ES_tradnl" sz="6000" dirty="0">
                <a:solidFill>
                  <a:srgbClr val="FFFFFF"/>
                </a:solidFill>
              </a:rPr>
              <a:t>: Una carga diaria máxima total (TMDL, por sus siglas en inglés) es un término reglamentario de la Ley de agua limpia de EE. UU. </a:t>
            </a:r>
          </a:p>
          <a:p>
            <a:pPr marL="685800" indent="-685800">
              <a:spcBef>
                <a:spcPts val="2000"/>
              </a:spcBef>
              <a:buClr>
                <a:schemeClr val="tx1"/>
              </a:buClr>
              <a:buFont typeface="Wingdings" charset="2"/>
              <a:buChar char="v"/>
            </a:pPr>
            <a:r>
              <a:rPr lang="es-ES_tradnl" sz="6000" dirty="0">
                <a:solidFill>
                  <a:srgbClr val="FFFFFF"/>
                </a:solidFill>
              </a:rPr>
              <a:t>D</a:t>
            </a:r>
            <a:r>
              <a:rPr lang="es-ES_tradnl" sz="6000" dirty="0" smtClean="0">
                <a:solidFill>
                  <a:srgbClr val="FFFFFF"/>
                </a:solidFill>
              </a:rPr>
              <a:t>escribe </a:t>
            </a:r>
            <a:r>
              <a:rPr lang="es-ES_tradnl" sz="6000" dirty="0">
                <a:solidFill>
                  <a:srgbClr val="FFFFFF"/>
                </a:solidFill>
              </a:rPr>
              <a:t>un plan para restaurar las aguas deterioradas que identifica la cantidad máxima de un contaminante que </a:t>
            </a:r>
            <a:r>
              <a:rPr lang="es-ES_tradnl" sz="6000" dirty="0" smtClean="0">
                <a:solidFill>
                  <a:srgbClr val="FFFFFF"/>
                </a:solidFill>
              </a:rPr>
              <a:t>una </a:t>
            </a:r>
            <a:r>
              <a:rPr lang="es-ES_tradnl" sz="6000" dirty="0">
                <a:solidFill>
                  <a:srgbClr val="FFFFFF"/>
                </a:solidFill>
              </a:rPr>
              <a:t>masa de </a:t>
            </a:r>
            <a:r>
              <a:rPr lang="es-ES_tradnl" sz="6000" dirty="0" smtClean="0">
                <a:solidFill>
                  <a:srgbClr val="FFFFFF"/>
                </a:solidFill>
              </a:rPr>
              <a:t>agua </a:t>
            </a:r>
            <a:r>
              <a:rPr lang="es-ES_tradnl" sz="6000" dirty="0">
                <a:solidFill>
                  <a:srgbClr val="FFFFFF"/>
                </a:solidFill>
              </a:rPr>
              <a:t>puede </a:t>
            </a:r>
            <a:r>
              <a:rPr lang="es-ES_tradnl" sz="6000" dirty="0" smtClean="0">
                <a:solidFill>
                  <a:srgbClr val="FFFFFF"/>
                </a:solidFill>
              </a:rPr>
              <a:t>recibir </a:t>
            </a:r>
            <a:r>
              <a:rPr lang="es-ES_tradnl" sz="6000" dirty="0">
                <a:solidFill>
                  <a:srgbClr val="FFFFFF"/>
                </a:solidFill>
              </a:rPr>
              <a:t>sin dejar de cumplir los estándares de calidad del agua. </a:t>
            </a:r>
            <a:endParaRPr lang="es-ES_tradnl" sz="60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12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3"/>
          <p:cNvPicPr preferRelativeResize="0"/>
          <p:nvPr/>
        </p:nvPicPr>
        <p:blipFill rotWithShape="1">
          <a:blip r:embed="rId3">
            <a:alphaModFix/>
          </a:blip>
          <a:srcRect l="7045" r="7043"/>
          <a:stretch/>
        </p:blipFill>
        <p:spPr>
          <a:xfrm>
            <a:off x="-74918" y="1686"/>
            <a:ext cx="24458918" cy="1166245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 txBox="1">
            <a:spLocks noGrp="1"/>
          </p:cNvSpPr>
          <p:nvPr>
            <p:ph type="sldNum" idx="4294967295"/>
          </p:nvPr>
        </p:nvSpPr>
        <p:spPr>
          <a:xfrm>
            <a:off x="11946323" y="12717530"/>
            <a:ext cx="514564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 sz="2400" b="1" i="1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5</a:t>
            </a:fld>
            <a:endParaRPr sz="2400" b="1" i="1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3" name="Google Shape;143;p23"/>
          <p:cNvSpPr/>
          <p:nvPr/>
        </p:nvSpPr>
        <p:spPr>
          <a:xfrm>
            <a:off x="1939257" y="3573243"/>
            <a:ext cx="20234249" cy="5916313"/>
          </a:xfrm>
          <a:prstGeom prst="rect">
            <a:avLst/>
          </a:prstGeom>
          <a:solidFill>
            <a:srgbClr val="000000">
              <a:alpha val="5921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/>
            <a:r>
              <a:rPr lang="es-ES_tradnl" sz="7200" dirty="0">
                <a:solidFill>
                  <a:srgbClr val="FFFFFF"/>
                </a:solidFill>
              </a:rPr>
              <a:t>Nuestra evolución </a:t>
            </a:r>
            <a:r>
              <a:rPr lang="es-ES_tradnl" sz="7200" dirty="0" smtClean="0">
                <a:solidFill>
                  <a:srgbClr val="FFFFFF"/>
                </a:solidFill>
              </a:rPr>
              <a:t>Federal hacia la protección y  manejo responsable del recurso.</a:t>
            </a:r>
            <a:endParaRPr lang="en-US" sz="7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7200" dirty="0" smtClean="0">
                <a:solidFill>
                  <a:schemeClr val="tx1"/>
                </a:solidFill>
              </a:rPr>
              <a:t>Estado ambiental en los Estados Unidos antes de 1970</a:t>
            </a:r>
            <a:endParaRPr lang="es-ES_tradnl" sz="7200" dirty="0">
              <a:solidFill>
                <a:schemeClr val="tx1"/>
              </a:solidFill>
            </a:endParaRPr>
          </a:p>
        </p:txBody>
      </p:sp>
      <p:pic>
        <p:nvPicPr>
          <p:cNvPr id="3" name="Picture 2" descr="SmogN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03" y="3221828"/>
            <a:ext cx="8756185" cy="5700156"/>
          </a:xfrm>
          <a:prstGeom prst="rect">
            <a:avLst/>
          </a:prstGeom>
        </p:spPr>
      </p:pic>
      <p:pic>
        <p:nvPicPr>
          <p:cNvPr id="4" name="Picture 3" descr="Virginia197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1133" y="3097910"/>
            <a:ext cx="9728084" cy="6401263"/>
          </a:xfrm>
          <a:prstGeom prst="rect">
            <a:avLst/>
          </a:prstGeom>
        </p:spPr>
      </p:pic>
      <p:pic>
        <p:nvPicPr>
          <p:cNvPr id="5" name="Picture 4" descr="ti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029" y="8054568"/>
            <a:ext cx="7981998" cy="53718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6998" y="9417649"/>
            <a:ext cx="40575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 New York 1970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29485" y="9693966"/>
            <a:ext cx="796269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Potomac River </a:t>
            </a:r>
            <a:r>
              <a:rPr lang="mr-IN" sz="3200" dirty="0" smtClean="0">
                <a:solidFill>
                  <a:srgbClr val="FFFFFF"/>
                </a:solidFill>
              </a:rPr>
              <a:t>–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>
                <a:solidFill>
                  <a:srgbClr val="FFFFFF"/>
                </a:solidFill>
              </a:rPr>
              <a:t>V</a:t>
            </a:r>
            <a:r>
              <a:rPr lang="en-US" sz="3200" dirty="0" smtClean="0">
                <a:solidFill>
                  <a:srgbClr val="FFFFFF"/>
                </a:solidFill>
              </a:rPr>
              <a:t>irginia side 1972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437625" y="12541549"/>
            <a:ext cx="98855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Patapsco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River near Baltimore, Maryland  1972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67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493" y="583735"/>
            <a:ext cx="21005799" cy="2286000"/>
          </a:xfrm>
        </p:spPr>
        <p:txBody>
          <a:bodyPr/>
          <a:lstStyle/>
          <a:p>
            <a:r>
              <a:rPr lang="es-ES_tradnl" sz="7200" dirty="0" smtClean="0">
                <a:solidFill>
                  <a:srgbClr val="FFFFFF"/>
                </a:solidFill>
              </a:rPr>
              <a:t>La Polución en los ríos antes del establecimiento de políticas publicas de protección era evidente</a:t>
            </a:r>
            <a:endParaRPr lang="es-ES_tradnl" sz="7200" dirty="0">
              <a:solidFill>
                <a:srgbClr val="FFFFFF"/>
              </a:solidFill>
            </a:endParaRPr>
          </a:p>
        </p:txBody>
      </p:sp>
      <p:pic>
        <p:nvPicPr>
          <p:cNvPr id="3" name="Picture 2" descr="Ohio-River-oil-boom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90" y="2997011"/>
            <a:ext cx="5850436" cy="39685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4465" y="7129451"/>
            <a:ext cx="7398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Ohio River 1973 - Pennsylvania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5" name="Picture 4" descr="Silt-in-the-Anacostia-River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714" y="5736341"/>
            <a:ext cx="6707218" cy="4493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36832" y="10477811"/>
            <a:ext cx="9235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Anacostia River 1973 </a:t>
            </a:r>
            <a:r>
              <a:rPr lang="mr-IN" sz="4000" dirty="0" smtClean="0">
                <a:solidFill>
                  <a:srgbClr val="FFFFFF"/>
                </a:solidFill>
              </a:rPr>
              <a:t>–</a:t>
            </a:r>
            <a:r>
              <a:rPr lang="en-US" sz="4000" dirty="0" smtClean="0">
                <a:solidFill>
                  <a:srgbClr val="FFFFFF"/>
                </a:solidFill>
              </a:rPr>
              <a:t> Washington DC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7" name="Picture 6" descr="Cuyahoga-River-1973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359" y="3201879"/>
            <a:ext cx="7620000" cy="5181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385947" y="8581517"/>
            <a:ext cx="7998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Cuyahoga River 1973 </a:t>
            </a:r>
            <a:r>
              <a:rPr lang="mr-IN" sz="4000" dirty="0" smtClean="0">
                <a:solidFill>
                  <a:srgbClr val="FFFFFF"/>
                </a:solidFill>
              </a:rPr>
              <a:t>–</a:t>
            </a:r>
            <a:r>
              <a:rPr lang="en-US" sz="4000" dirty="0" smtClean="0">
                <a:solidFill>
                  <a:srgbClr val="FFFFFF"/>
                </a:solidFill>
              </a:rPr>
              <a:t> Cleveland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9" name="Picture 8" descr="Abandoned-cars-along-the-Mississippi-Rive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11" y="8768405"/>
            <a:ext cx="6023502" cy="40558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17261" y="11806958"/>
            <a:ext cx="5287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Mississippi River 1972 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87600" y="296918"/>
            <a:ext cx="21005799" cy="2286000"/>
          </a:xfrm>
        </p:spPr>
        <p:txBody>
          <a:bodyPr/>
          <a:lstStyle/>
          <a:p>
            <a:pPr algn="l"/>
            <a:r>
              <a:rPr lang="es-ES_tradnl" sz="8800" dirty="0">
                <a:solidFill>
                  <a:srgbClr val="FFFFFF"/>
                </a:solidFill>
              </a:rPr>
              <a:t>La Agencia de Protección Ambiental (EPA)</a:t>
            </a:r>
            <a:endParaRPr lang="en-US" sz="8800" dirty="0">
              <a:solidFill>
                <a:srgbClr val="FFFFFF"/>
              </a:solidFill>
            </a:endParaRPr>
          </a:p>
        </p:txBody>
      </p:sp>
      <p:pic>
        <p:nvPicPr>
          <p:cNvPr id="7" name="Picture 6" descr="environmental_protection_agency-epa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098" y="3037261"/>
            <a:ext cx="3250587" cy="32505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4915" y="2462899"/>
            <a:ext cx="15785848" cy="10433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s-ES_tradnl" sz="4800" dirty="0">
                <a:solidFill>
                  <a:srgbClr val="FFFFFF"/>
                </a:solidFill>
              </a:rPr>
              <a:t>Décadas de atrocidades </a:t>
            </a:r>
            <a:r>
              <a:rPr lang="es-ES_tradnl" sz="4800" dirty="0" smtClean="0">
                <a:solidFill>
                  <a:srgbClr val="FFFFFF"/>
                </a:solidFill>
              </a:rPr>
              <a:t>ambientales:</a:t>
            </a:r>
          </a:p>
          <a:p>
            <a:pPr marL="571500" lvl="5" indent="-571500">
              <a:buFont typeface="Arial"/>
              <a:buChar char="•"/>
            </a:pPr>
            <a:r>
              <a:rPr lang="es-ES_tradnl" sz="4800" dirty="0" smtClean="0">
                <a:solidFill>
                  <a:srgbClr val="FFFFFF"/>
                </a:solidFill>
              </a:rPr>
              <a:t>     Rachel </a:t>
            </a:r>
            <a:r>
              <a:rPr lang="es-ES_tradnl" sz="4800" dirty="0" err="1">
                <a:solidFill>
                  <a:srgbClr val="FFFFFF"/>
                </a:solidFill>
              </a:rPr>
              <a:t>Carson’s</a:t>
            </a:r>
            <a:r>
              <a:rPr lang="es-ES_tradnl" sz="4800" dirty="0">
                <a:solidFill>
                  <a:srgbClr val="FFFFFF"/>
                </a:solidFill>
              </a:rPr>
              <a:t> </a:t>
            </a:r>
            <a:r>
              <a:rPr lang="es-ES_tradnl" sz="4800" i="1" dirty="0" err="1">
                <a:solidFill>
                  <a:srgbClr val="FFFFFF"/>
                </a:solidFill>
              </a:rPr>
              <a:t>Silent</a:t>
            </a:r>
            <a:r>
              <a:rPr lang="es-ES_tradnl" sz="4800" i="1" dirty="0">
                <a:solidFill>
                  <a:srgbClr val="FFFFFF"/>
                </a:solidFill>
              </a:rPr>
              <a:t> Spring</a:t>
            </a:r>
            <a:r>
              <a:rPr lang="es-ES_tradnl" sz="4800" dirty="0">
                <a:solidFill>
                  <a:srgbClr val="FFFFFF"/>
                </a:solidFill>
              </a:rPr>
              <a:t>, </a:t>
            </a:r>
            <a:endParaRPr lang="es-ES_tradnl" sz="4800" dirty="0" smtClean="0">
              <a:solidFill>
                <a:srgbClr val="FFFFFF"/>
              </a:solidFill>
            </a:endParaRPr>
          </a:p>
          <a:p>
            <a:pPr marL="571500" lvl="5" indent="-571500">
              <a:buFont typeface="Arial"/>
              <a:buChar char="•"/>
            </a:pPr>
            <a:r>
              <a:rPr lang="es-ES_tradnl" sz="4800" dirty="0">
                <a:solidFill>
                  <a:srgbClr val="FFFFFF"/>
                </a:solidFill>
              </a:rPr>
              <a:t> </a:t>
            </a:r>
            <a:r>
              <a:rPr lang="es-ES_tradnl" sz="4800" dirty="0" smtClean="0">
                <a:solidFill>
                  <a:srgbClr val="FFFFFF"/>
                </a:solidFill>
              </a:rPr>
              <a:t>    Incendio </a:t>
            </a:r>
            <a:r>
              <a:rPr lang="es-ES_tradnl" sz="4800" dirty="0">
                <a:solidFill>
                  <a:srgbClr val="FFFFFF"/>
                </a:solidFill>
              </a:rPr>
              <a:t>del Rio Cuyahoga, </a:t>
            </a:r>
            <a:r>
              <a:rPr lang="es-ES_tradnl" sz="4800" dirty="0" smtClean="0">
                <a:solidFill>
                  <a:srgbClr val="FFFFFF"/>
                </a:solidFill>
              </a:rPr>
              <a:t>otras, </a:t>
            </a:r>
          </a:p>
          <a:p>
            <a:pPr marL="571500" lvl="1" indent="-571500">
              <a:buFont typeface="Arial"/>
              <a:buChar char="•"/>
            </a:pPr>
            <a:r>
              <a:rPr lang="es-ES_tradnl" sz="4800" dirty="0" smtClean="0">
                <a:solidFill>
                  <a:srgbClr val="FFFFFF"/>
                </a:solidFill>
              </a:rPr>
              <a:t>Conciencia publica lleva al </a:t>
            </a:r>
            <a:r>
              <a:rPr lang="es-ES_tradnl" sz="4800" dirty="0">
                <a:solidFill>
                  <a:srgbClr val="FFFFFF"/>
                </a:solidFill>
              </a:rPr>
              <a:t>establecimiento del primer día de la </a:t>
            </a:r>
            <a:r>
              <a:rPr lang="es-ES_tradnl" sz="4800" dirty="0" smtClean="0">
                <a:solidFill>
                  <a:srgbClr val="FFFFFF"/>
                </a:solidFill>
              </a:rPr>
              <a:t>Tierra</a:t>
            </a:r>
          </a:p>
          <a:p>
            <a:pPr lvl="1"/>
            <a:endParaRPr lang="es-ES_tradnl" sz="4800" dirty="0">
              <a:solidFill>
                <a:srgbClr val="FFFFFF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s-ES_tradnl" sz="4800" dirty="0" smtClean="0">
                <a:solidFill>
                  <a:srgbClr val="FFFFFF"/>
                </a:solidFill>
              </a:rPr>
              <a:t>Organización en donde se consolidara la investigación ambiental, </a:t>
            </a:r>
            <a:r>
              <a:rPr lang="es-ES_tradnl" sz="4800" dirty="0">
                <a:solidFill>
                  <a:srgbClr val="FFFFFF"/>
                </a:solidFill>
              </a:rPr>
              <a:t>monitoreo, establecimiento de estándares y </a:t>
            </a:r>
            <a:r>
              <a:rPr lang="es-ES_tradnl" sz="4800" dirty="0" smtClean="0">
                <a:solidFill>
                  <a:srgbClr val="FFFFFF"/>
                </a:solidFill>
              </a:rPr>
              <a:t>las actividades </a:t>
            </a:r>
            <a:r>
              <a:rPr lang="es-ES_tradnl" sz="4800" dirty="0">
                <a:solidFill>
                  <a:srgbClr val="FFFFFF"/>
                </a:solidFill>
              </a:rPr>
              <a:t>de cumplimiento dentro de una </a:t>
            </a:r>
            <a:r>
              <a:rPr lang="es-ES_tradnl" sz="4800" dirty="0" smtClean="0">
                <a:solidFill>
                  <a:srgbClr val="FFFFFF"/>
                </a:solidFill>
              </a:rPr>
              <a:t>sola agencia.</a:t>
            </a:r>
          </a:p>
          <a:p>
            <a:pPr marL="571500" indent="-571500">
              <a:buFont typeface="Arial"/>
              <a:buChar char="•"/>
            </a:pPr>
            <a:endParaRPr lang="es-ES_tradnl" sz="4800" dirty="0" smtClean="0">
              <a:solidFill>
                <a:srgbClr val="FFFFFF"/>
              </a:solidFill>
            </a:endParaRPr>
          </a:p>
          <a:p>
            <a:pPr marL="571500" lvl="0" indent="-571500">
              <a:buFont typeface="Arial"/>
              <a:buChar char="•"/>
            </a:pPr>
            <a:r>
              <a:rPr lang="es-ES_tradnl" sz="4800" dirty="0">
                <a:solidFill>
                  <a:srgbClr val="FFFFFF"/>
                </a:solidFill>
              </a:rPr>
              <a:t>Establecida el 2 de Diciembre de 1970</a:t>
            </a:r>
          </a:p>
          <a:p>
            <a:pPr marL="571500" indent="-571500">
              <a:buFont typeface="Arial"/>
              <a:buChar char="•"/>
            </a:pPr>
            <a:endParaRPr lang="es-ES_tradnl" sz="4800" dirty="0" smtClean="0">
              <a:solidFill>
                <a:srgbClr val="FFFFFF"/>
              </a:solidFill>
            </a:endParaRPr>
          </a:p>
          <a:p>
            <a:pPr marL="571500" indent="-571500">
              <a:buFont typeface="Arial"/>
              <a:buChar char="•"/>
            </a:pPr>
            <a:endParaRPr lang="es-ES_tradnl" sz="4800" dirty="0" smtClean="0">
              <a:solidFill>
                <a:srgbClr val="FFFFFF"/>
              </a:solidFill>
            </a:endParaRPr>
          </a:p>
        </p:txBody>
      </p:sp>
      <p:pic>
        <p:nvPicPr>
          <p:cNvPr id="9" name="Picture 8" descr="160510RachelCarson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354" y="7040925"/>
            <a:ext cx="4112347" cy="2914928"/>
          </a:xfrm>
          <a:prstGeom prst="rect">
            <a:avLst/>
          </a:prstGeom>
        </p:spPr>
      </p:pic>
      <p:pic>
        <p:nvPicPr>
          <p:cNvPr id="10" name="Picture 9" descr="Cuyahoga-R-fire-3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889" y="9332679"/>
            <a:ext cx="5420757" cy="39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70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18607" y="695161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The Clean Water Act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7608" y="3195961"/>
            <a:ext cx="21915901" cy="9233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Clr>
                <a:schemeClr val="tx1"/>
              </a:buClr>
              <a:buFont typeface="Wingdings" charset="2"/>
              <a:buChar char="v"/>
            </a:pPr>
            <a:r>
              <a:rPr lang="es-ES_tradnl" sz="6600" dirty="0">
                <a:solidFill>
                  <a:srgbClr val="FFFFFF"/>
                </a:solidFill>
              </a:rPr>
              <a:t>Aprobado en </a:t>
            </a:r>
            <a:r>
              <a:rPr lang="es-ES_tradnl" sz="6600" dirty="0" smtClean="0">
                <a:solidFill>
                  <a:srgbClr val="FFFFFF"/>
                </a:solidFill>
              </a:rPr>
              <a:t>1972</a:t>
            </a:r>
            <a:endParaRPr lang="es-ES_tradnl" sz="6600" u="sng" dirty="0" smtClean="0">
              <a:solidFill>
                <a:srgbClr val="FFFFFF"/>
              </a:solidFill>
            </a:endParaRPr>
          </a:p>
          <a:p>
            <a:pPr marL="857250" indent="-857250">
              <a:buClr>
                <a:schemeClr val="tx1"/>
              </a:buClr>
              <a:buFont typeface="Wingdings" charset="2"/>
              <a:buChar char="v"/>
            </a:pPr>
            <a:r>
              <a:rPr lang="es-ES_tradnl" sz="6600" u="sng" dirty="0" smtClean="0">
                <a:solidFill>
                  <a:srgbClr val="FFFFFF"/>
                </a:solidFill>
              </a:rPr>
              <a:t>Objetivo</a:t>
            </a:r>
            <a:r>
              <a:rPr lang="es-ES_tradnl" sz="6600" dirty="0" smtClean="0">
                <a:solidFill>
                  <a:srgbClr val="FFFFFF"/>
                </a:solidFill>
              </a:rPr>
              <a:t>: Restaurar y mantener la integridad química, física y biológica de las aguas de la nación</a:t>
            </a:r>
          </a:p>
          <a:p>
            <a:pPr marL="857250" indent="-857250">
              <a:buClr>
                <a:schemeClr val="tx1"/>
              </a:buClr>
              <a:buFont typeface="Wingdings" charset="2"/>
              <a:buChar char="v"/>
            </a:pPr>
            <a:r>
              <a:rPr lang="es-ES_tradnl" sz="6600" dirty="0" smtClean="0">
                <a:solidFill>
                  <a:srgbClr val="FFFFFF"/>
                </a:solidFill>
              </a:rPr>
              <a:t>Administrada </a:t>
            </a:r>
            <a:r>
              <a:rPr lang="es-ES_tradnl" sz="6600" dirty="0">
                <a:solidFill>
                  <a:srgbClr val="FFFFFF"/>
                </a:solidFill>
              </a:rPr>
              <a:t>por la Agencia de Protección Ambiental de EE. UU. (EPA), en coordinación con los gobiernos estatales.</a:t>
            </a:r>
            <a:r>
              <a:rPr lang="en-US" sz="6600" dirty="0">
                <a:solidFill>
                  <a:srgbClr val="FFFFFF"/>
                </a:solidFill>
              </a:rPr>
              <a:t> </a:t>
            </a:r>
            <a:r>
              <a:rPr lang="es-ES_tradnl" sz="6600" dirty="0" smtClean="0">
                <a:solidFill>
                  <a:srgbClr val="FFFFFF"/>
                </a:solidFill>
              </a:rPr>
              <a:t> </a:t>
            </a:r>
          </a:p>
          <a:p>
            <a:pPr marL="857250" indent="-857250">
              <a:buClr>
                <a:schemeClr val="tx1"/>
              </a:buClr>
              <a:buFont typeface="Wingdings" charset="2"/>
              <a:buChar char="v"/>
            </a:pPr>
            <a:r>
              <a:rPr lang="es-ES_tradnl" sz="6600" dirty="0" smtClean="0">
                <a:solidFill>
                  <a:srgbClr val="FFFFFF"/>
                </a:solidFill>
              </a:rPr>
              <a:t>Reconoce </a:t>
            </a:r>
            <a:r>
              <a:rPr lang="es-ES_tradnl" sz="6600" dirty="0">
                <a:solidFill>
                  <a:srgbClr val="FFFFFF"/>
                </a:solidFill>
              </a:rPr>
              <a:t>las responsabilidades de los </a:t>
            </a:r>
            <a:r>
              <a:rPr lang="es-ES_tradnl" sz="6600" dirty="0" smtClean="0">
                <a:solidFill>
                  <a:srgbClr val="FFFFFF"/>
                </a:solidFill>
              </a:rPr>
              <a:t>Estados </a:t>
            </a:r>
            <a:r>
              <a:rPr lang="es-ES_tradnl" sz="6600" dirty="0">
                <a:solidFill>
                  <a:srgbClr val="FFFFFF"/>
                </a:solidFill>
              </a:rPr>
              <a:t>para enfrentar la contaminación </a:t>
            </a:r>
            <a:endParaRPr lang="es-ES_tradnl" sz="6600" dirty="0" smtClean="0">
              <a:solidFill>
                <a:srgbClr val="FFFFFF"/>
              </a:solidFill>
            </a:endParaRPr>
          </a:p>
          <a:p>
            <a:pPr marL="857250" indent="-857250">
              <a:buClr>
                <a:schemeClr val="tx1"/>
              </a:buClr>
              <a:buFont typeface="Wingdings" charset="2"/>
              <a:buChar char="v"/>
            </a:pPr>
            <a:r>
              <a:rPr lang="es-ES_tradnl" sz="6600" dirty="0" smtClean="0">
                <a:solidFill>
                  <a:srgbClr val="FFFFFF"/>
                </a:solidFill>
              </a:rPr>
              <a:t>y brinda </a:t>
            </a:r>
            <a:r>
              <a:rPr lang="es-ES_tradnl" sz="6600" dirty="0">
                <a:solidFill>
                  <a:srgbClr val="FFFFFF"/>
                </a:solidFill>
              </a:rPr>
              <a:t>asistencia a los </a:t>
            </a:r>
            <a:r>
              <a:rPr lang="es-ES_tradnl" sz="6600" dirty="0" smtClean="0">
                <a:solidFill>
                  <a:srgbClr val="FFFFFF"/>
                </a:solidFill>
              </a:rPr>
              <a:t>Estados </a:t>
            </a:r>
            <a:r>
              <a:rPr lang="es-ES_tradnl" sz="6600" dirty="0">
                <a:solidFill>
                  <a:srgbClr val="FFFFFF"/>
                </a:solidFill>
              </a:rPr>
              <a:t>para </a:t>
            </a:r>
            <a:r>
              <a:rPr lang="es-ES_tradnl" sz="6600" dirty="0" smtClean="0">
                <a:solidFill>
                  <a:srgbClr val="FFFFFF"/>
                </a:solidFill>
              </a:rPr>
              <a:t>hacerlo. </a:t>
            </a:r>
            <a:endParaRPr lang="es-ES_tradnl" sz="6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857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Custom 9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3D7D44"/>
      </a:accent2>
      <a:accent3>
        <a:srgbClr val="CACACA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784</TotalTime>
  <Words>1280</Words>
  <Application>Microsoft Macintosh PowerPoint</Application>
  <PresentationFormat>Custom</PresentationFormat>
  <Paragraphs>116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 Narrow</vt:lpstr>
      <vt:lpstr>Helvetica Neue</vt:lpstr>
      <vt:lpstr>Helvetica Neue Light</vt:lpstr>
      <vt:lpstr>White</vt:lpstr>
      <vt:lpstr>PowerPoint Presentation</vt:lpstr>
      <vt:lpstr>Vocabulario</vt:lpstr>
      <vt:lpstr>Vocabulario</vt:lpstr>
      <vt:lpstr>Vocabulario</vt:lpstr>
      <vt:lpstr>PowerPoint Presentation</vt:lpstr>
      <vt:lpstr>Estado ambiental en los Estados Unidos antes de 1970</vt:lpstr>
      <vt:lpstr>La Polución en los ríos antes del establecimiento de políticas publicas de protección era evidente</vt:lpstr>
      <vt:lpstr>La Agencia de Protección Ambiental (EPA)</vt:lpstr>
      <vt:lpstr>PowerPoint Presentation</vt:lpstr>
      <vt:lpstr>The Clean Water Act</vt:lpstr>
      <vt:lpstr>Algunos retos hacia el futuro</vt:lpstr>
      <vt:lpstr>PowerPoint Presentation</vt:lpstr>
      <vt:lpstr>PowerPoint Presentation</vt:lpstr>
      <vt:lpstr>PowerPoint Presentation</vt:lpstr>
      <vt:lpstr>La asociación del Programa de la Bahía incluye:</vt:lpstr>
      <vt:lpstr>Los acuerdos de la Bahía de Chesapeake</vt:lpstr>
      <vt:lpstr>Los acuerdos de la Bahía de Chesapeake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Angelica  Gutierrez-Magness</cp:lastModifiedBy>
  <cp:revision>68</cp:revision>
  <dcterms:modified xsi:type="dcterms:W3CDTF">2019-06-17T06:10:39Z</dcterms:modified>
</cp:coreProperties>
</file>