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304" r:id="rId5"/>
    <p:sldId id="263" r:id="rId6"/>
    <p:sldId id="285" r:id="rId7"/>
    <p:sldId id="259" r:id="rId8"/>
    <p:sldId id="296" r:id="rId9"/>
    <p:sldId id="297" r:id="rId10"/>
    <p:sldId id="299" r:id="rId11"/>
    <p:sldId id="301" r:id="rId12"/>
    <p:sldId id="302" r:id="rId13"/>
    <p:sldId id="264" r:id="rId14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acosta\AppData\Local\Microsoft\Windows\INetCache\Content.Outlook\LMTWIPSP\Soporte%20Cifra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acosta\AppData\Local\Microsoft\Windows\INetCache\Content.Outlook\LMTWIPSP\Soporte%20Cifr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acosta\AppData\Local\Microsoft\Windows\INetCache\Content.Outlook\LMTWIPSP\Soporte%20Cifr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acosta\AppData\Local\Microsoft\Windows\INetCache\Content.Outlook\LMTWIPSP\Soporte%20Cifr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acosta\AppData\Local\Microsoft\Windows\INetCache\Content.Outlook\LMTWIPSP\Soporte%20Cifr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acosta\Documents\Base%20QYR%202019\Base%20de%20datos%20seguimiento%20quejas,%20reclamos%20y%20sugerencias%202019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acosta\Documents\Base%20QYR%202019\Base%20de%20datos%20seguimiento%20quejas,%20reclamos%20y%20sugerencias%20201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acosta\Documents\Base%20QYR%202019\Base%20de%20datos%20seguimiento%20quejas,%20reclamos%20y%20sugerencias%202019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[Soporte Cifras.xlsx]Hoja1!TablaDinámica2</c:name>
    <c:fmtId val="2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Total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Hoja1!$A$4:$A$17</c:f>
              <c:multiLvlStrCache>
                <c:ptCount val="11"/>
                <c:lvl>
                  <c:pt idx="0">
                    <c:v>Auto de Desistimiento Expedido</c:v>
                  </c:pt>
                  <c:pt idx="1">
                    <c:v>Para elaborar Auto de desistimiento tacito</c:v>
                  </c:pt>
                  <c:pt idx="2">
                    <c:v>Por Resolver fuera de Tiempo</c:v>
                  </c:pt>
                  <c:pt idx="3">
                    <c:v>Resuelto en Tiempo</c:v>
                  </c:pt>
                  <c:pt idx="4">
                    <c:v>Resuelto Fuera de Tiempo</c:v>
                  </c:pt>
                  <c:pt idx="5">
                    <c:v>Auto de Desistimiento Expedido</c:v>
                  </c:pt>
                  <c:pt idx="6">
                    <c:v>Por Resolver en tiempo</c:v>
                  </c:pt>
                  <c:pt idx="7">
                    <c:v>Por Resolver fuera de Tiempo</c:v>
                  </c:pt>
                  <c:pt idx="8">
                    <c:v>Resuelto en Tiempo</c:v>
                  </c:pt>
                  <c:pt idx="9">
                    <c:v>Resuelto Fuera de Tiempo</c:v>
                  </c:pt>
                  <c:pt idx="10">
                    <c:v>Suspendido por requerimiento al usuario</c:v>
                  </c:pt>
                </c:lvl>
                <c:lvl>
                  <c:pt idx="0">
                    <c:v>2018</c:v>
                  </c:pt>
                  <c:pt idx="5">
                    <c:v>2019</c:v>
                  </c:pt>
                </c:lvl>
              </c:multiLvlStrCache>
            </c:multiLvlStrRef>
          </c:cat>
          <c:val>
            <c:numRef>
              <c:f>Hoja1!$B$4:$B$17</c:f>
              <c:numCache>
                <c:formatCode>General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5</c:v>
                </c:pt>
                <c:pt idx="3">
                  <c:v>182</c:v>
                </c:pt>
                <c:pt idx="4">
                  <c:v>77</c:v>
                </c:pt>
                <c:pt idx="5">
                  <c:v>4</c:v>
                </c:pt>
                <c:pt idx="6">
                  <c:v>224</c:v>
                </c:pt>
                <c:pt idx="7">
                  <c:v>12</c:v>
                </c:pt>
                <c:pt idx="8">
                  <c:v>7013</c:v>
                </c:pt>
                <c:pt idx="9">
                  <c:v>260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A4-4D74-9C5B-0BAEC7092F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9097824"/>
        <c:axId val="189098480"/>
      </c:barChart>
      <c:catAx>
        <c:axId val="189097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9098480"/>
        <c:crosses val="autoZero"/>
        <c:auto val="0"/>
        <c:lblAlgn val="ctr"/>
        <c:lblOffset val="100"/>
        <c:noMultiLvlLbl val="0"/>
      </c:catAx>
      <c:valAx>
        <c:axId val="189098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9097824"/>
        <c:crosses val="autoZero"/>
        <c:crossBetween val="between"/>
      </c:valAx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/>
  </c:chart>
  <c:spPr>
    <a:noFill/>
    <a:ln w="2540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[Soporte Cifras.xlsx]Hoja1!TablaDinámica7</c:name>
    <c:fmtId val="57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layout>
            <c:manualLayout>
              <c:x val="1.0152284263959387E-2"/>
              <c:y val="-1.043715640418024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5.3279187817258877E-2"/>
                  <c:h val="6.2583285839260316E-2"/>
                </c:manualLayout>
              </c15:layout>
            </c:ext>
          </c:extLst>
        </c:dLbl>
      </c:pivotFmt>
      <c:pivotFmt>
        <c:idx val="3"/>
        <c:dLbl>
          <c:idx val="0"/>
          <c:layout>
            <c:manualLayout>
              <c:x val="-5.4145516074450084E-3"/>
              <c:y val="-1.04370536772739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6.7692553659214028E-4"/>
              <c:y val="-1.43506406255328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5157360406091369E-2"/>
                  <c:h val="3.9099915065393891E-2"/>
                </c:manualLayout>
              </c15:layout>
            </c:ext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0"/>
              <c:y val="-1.30463170965925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-2.7072758037225042E-3"/>
              <c:y val="-1.04370536772739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dLbl>
          <c:idx val="0"/>
          <c:layout>
            <c:manualLayout>
              <c:x val="-4.963281637238251E-17"/>
              <c:y val="-1.04370536772739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0"/>
              <c:y val="-1.30463170965925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7692553659214028E-4"/>
              <c:y val="-1.43506406255328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5157360406091369E-2"/>
                  <c:h val="3.9099915065393891E-2"/>
                </c:manualLayout>
              </c15:layout>
            </c:ext>
          </c:extLst>
        </c:dLbl>
      </c:pivotFmt>
      <c:pivotFmt>
        <c:idx val="12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-2.7072758037225042E-3"/>
              <c:y val="-1.04370536772739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0"/>
              <c:y val="-1.304631709659251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7692553659214028E-4"/>
              <c:y val="-1.43506406255328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5157360406091369E-2"/>
                  <c:h val="3.9099915065393891E-2"/>
                </c:manualLayout>
              </c15:layout>
            </c:ext>
          </c:extLst>
        </c:dLbl>
      </c:pivotFmt>
      <c:pivotFmt>
        <c:idx val="17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-2.7072758037225042E-3"/>
              <c:y val="-1.04370536772739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Hoja1!$B$42</c:f>
              <c:strCache>
                <c:ptCount val="1"/>
                <c:pt idx="0">
                  <c:v>Cantidad por Dependencia Responsable del Asunto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Hoja1!$A$43:$A$63</c:f>
              <c:multiLvlStrCache>
                <c:ptCount val="16"/>
                <c:lvl>
                  <c:pt idx="0">
                    <c:v>Atención al Ciudadano</c:v>
                  </c:pt>
                  <c:pt idx="1">
                    <c:v>Contratos</c:v>
                  </c:pt>
                  <c:pt idx="2">
                    <c:v>Finanzas y Presupuesto</c:v>
                  </c:pt>
                  <c:pt idx="3">
                    <c:v>Servicios Administrativos</c:v>
                  </c:pt>
                  <c:pt idx="4">
                    <c:v>Talento Humano</c:v>
                  </c:pt>
                  <c:pt idx="5">
                    <c:v>Agroquímicos y Proyectos Especiales</c:v>
                  </c:pt>
                  <c:pt idx="6">
                    <c:v>Energía</c:v>
                  </c:pt>
                  <c:pt idx="7">
                    <c:v>Hidrocarburos</c:v>
                  </c:pt>
                  <c:pt idx="8">
                    <c:v>Infraestructura</c:v>
                  </c:pt>
                  <c:pt idx="9">
                    <c:v>Minería</c:v>
                  </c:pt>
                  <c:pt idx="10">
                    <c:v>Subdirección de Evaluación y Seguimiento</c:v>
                  </c:pt>
                  <c:pt idx="11">
                    <c:v>Instrumentos</c:v>
                  </c:pt>
                  <c:pt idx="12">
                    <c:v>Permisos</c:v>
                  </c:pt>
                  <c:pt idx="13">
                    <c:v>Dirección General</c:v>
                  </c:pt>
                  <c:pt idx="14">
                    <c:v>Oficina Asesora Jurídica</c:v>
                  </c:pt>
                  <c:pt idx="15">
                    <c:v>Oficina de Planeacion </c:v>
                  </c:pt>
                </c:lvl>
                <c:lvl>
                  <c:pt idx="0">
                    <c:v>SAF</c:v>
                  </c:pt>
                  <c:pt idx="5">
                    <c:v>SES</c:v>
                  </c:pt>
                  <c:pt idx="11">
                    <c:v>SIPTA</c:v>
                  </c:pt>
                  <c:pt idx="13">
                    <c:v>OTROS</c:v>
                  </c:pt>
                </c:lvl>
              </c:multiLvlStrCache>
            </c:multiLvlStrRef>
          </c:cat>
          <c:val>
            <c:numRef>
              <c:f>Hoja1!$B$43:$B$63</c:f>
              <c:numCache>
                <c:formatCode>General</c:formatCode>
                <c:ptCount val="16"/>
                <c:pt idx="0">
                  <c:v>968</c:v>
                </c:pt>
                <c:pt idx="1">
                  <c:v>92</c:v>
                </c:pt>
                <c:pt idx="2">
                  <c:v>174</c:v>
                </c:pt>
                <c:pt idx="3">
                  <c:v>1054</c:v>
                </c:pt>
                <c:pt idx="4">
                  <c:v>88</c:v>
                </c:pt>
                <c:pt idx="5">
                  <c:v>489</c:v>
                </c:pt>
                <c:pt idx="6">
                  <c:v>408</c:v>
                </c:pt>
                <c:pt idx="7">
                  <c:v>835</c:v>
                </c:pt>
                <c:pt idx="8">
                  <c:v>615</c:v>
                </c:pt>
                <c:pt idx="9">
                  <c:v>289</c:v>
                </c:pt>
                <c:pt idx="10">
                  <c:v>72</c:v>
                </c:pt>
                <c:pt idx="11">
                  <c:v>324</c:v>
                </c:pt>
                <c:pt idx="12">
                  <c:v>2267</c:v>
                </c:pt>
                <c:pt idx="13">
                  <c:v>4</c:v>
                </c:pt>
                <c:pt idx="14">
                  <c:v>104</c:v>
                </c:pt>
                <c:pt idx="1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F8-4AEA-A5E3-F366159EB62A}"/>
            </c:ext>
          </c:extLst>
        </c:ser>
        <c:ser>
          <c:idx val="1"/>
          <c:order val="1"/>
          <c:tx>
            <c:strRef>
              <c:f>Hoja1!$C$42</c:f>
              <c:strCache>
                <c:ptCount val="1"/>
                <c:pt idx="0">
                  <c:v>Porcentaje Dependencia Responsable del Asunto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1F8-4AEA-A5E3-F366159EB62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1F8-4AEA-A5E3-F366159EB62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1F8-4AEA-A5E3-F366159EB62A}"/>
              </c:ext>
            </c:extLst>
          </c:dPt>
          <c:dLbls>
            <c:dLbl>
              <c:idx val="10"/>
              <c:layout>
                <c:manualLayout>
                  <c:x val="0"/>
                  <c:y val="-1.3046317096592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8-4AEA-A5E3-F366159EB62A}"/>
                </c:ext>
              </c:extLst>
            </c:dLbl>
            <c:dLbl>
              <c:idx val="11"/>
              <c:layout>
                <c:manualLayout>
                  <c:x val="6.7692553659214028E-4"/>
                  <c:y val="-1.43506406255328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157360406091369E-2"/>
                      <c:h val="3.90999150653938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1F8-4AEA-A5E3-F366159EB62A}"/>
                </c:ext>
              </c:extLst>
            </c:dLbl>
            <c:dLbl>
              <c:idx val="12"/>
              <c:layout>
                <c:manualLayout>
                  <c:x val="-2.7072758037225042E-3"/>
                  <c:y val="-1.0437053677273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1F8-4AEA-A5E3-F366159EB6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Hoja1!$A$43:$A$63</c:f>
              <c:multiLvlStrCache>
                <c:ptCount val="16"/>
                <c:lvl>
                  <c:pt idx="0">
                    <c:v>Atención al Ciudadano</c:v>
                  </c:pt>
                  <c:pt idx="1">
                    <c:v>Contratos</c:v>
                  </c:pt>
                  <c:pt idx="2">
                    <c:v>Finanzas y Presupuesto</c:v>
                  </c:pt>
                  <c:pt idx="3">
                    <c:v>Servicios Administrativos</c:v>
                  </c:pt>
                  <c:pt idx="4">
                    <c:v>Talento Humano</c:v>
                  </c:pt>
                  <c:pt idx="5">
                    <c:v>Agroquímicos y Proyectos Especiales</c:v>
                  </c:pt>
                  <c:pt idx="6">
                    <c:v>Energía</c:v>
                  </c:pt>
                  <c:pt idx="7">
                    <c:v>Hidrocarburos</c:v>
                  </c:pt>
                  <c:pt idx="8">
                    <c:v>Infraestructura</c:v>
                  </c:pt>
                  <c:pt idx="9">
                    <c:v>Minería</c:v>
                  </c:pt>
                  <c:pt idx="10">
                    <c:v>Subdirección de Evaluación y Seguimiento</c:v>
                  </c:pt>
                  <c:pt idx="11">
                    <c:v>Instrumentos</c:v>
                  </c:pt>
                  <c:pt idx="12">
                    <c:v>Permisos</c:v>
                  </c:pt>
                  <c:pt idx="13">
                    <c:v>Dirección General</c:v>
                  </c:pt>
                  <c:pt idx="14">
                    <c:v>Oficina Asesora Jurídica</c:v>
                  </c:pt>
                  <c:pt idx="15">
                    <c:v>Oficina de Planeacion </c:v>
                  </c:pt>
                </c:lvl>
                <c:lvl>
                  <c:pt idx="0">
                    <c:v>SAF</c:v>
                  </c:pt>
                  <c:pt idx="5">
                    <c:v>SES</c:v>
                  </c:pt>
                  <c:pt idx="11">
                    <c:v>SIPTA</c:v>
                  </c:pt>
                  <c:pt idx="13">
                    <c:v>OTROS</c:v>
                  </c:pt>
                </c:lvl>
              </c:multiLvlStrCache>
            </c:multiLvlStrRef>
          </c:cat>
          <c:val>
            <c:numRef>
              <c:f>Hoja1!$C$43:$C$63</c:f>
              <c:numCache>
                <c:formatCode>0.00%</c:formatCode>
                <c:ptCount val="16"/>
                <c:pt idx="0">
                  <c:v>0.12429378531073447</c:v>
                </c:pt>
                <c:pt idx="1">
                  <c:v>1.1813045711350795E-2</c:v>
                </c:pt>
                <c:pt idx="2">
                  <c:v>2.2342064714946069E-2</c:v>
                </c:pt>
                <c:pt idx="3">
                  <c:v>0.13533641499743196</c:v>
                </c:pt>
                <c:pt idx="4">
                  <c:v>1.1299435028248588E-2</c:v>
                </c:pt>
                <c:pt idx="5">
                  <c:v>6.2788906009244999E-2</c:v>
                </c:pt>
                <c:pt idx="6">
                  <c:v>5.2388289676425268E-2</c:v>
                </c:pt>
                <c:pt idx="7">
                  <c:v>0.10721623009758603</c:v>
                </c:pt>
                <c:pt idx="8">
                  <c:v>7.896764252696456E-2</c:v>
                </c:pt>
                <c:pt idx="9">
                  <c:v>3.7108371854134563E-2</c:v>
                </c:pt>
                <c:pt idx="10">
                  <c:v>9.2449922958397542E-3</c:v>
                </c:pt>
                <c:pt idx="11">
                  <c:v>4.1602465331278891E-2</c:v>
                </c:pt>
                <c:pt idx="12">
                  <c:v>0.29108885464817669</c:v>
                </c:pt>
                <c:pt idx="13">
                  <c:v>5.1361068310220854E-4</c:v>
                </c:pt>
                <c:pt idx="14">
                  <c:v>1.3353877760657421E-2</c:v>
                </c:pt>
                <c:pt idx="15">
                  <c:v>6.4201335387776063E-4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F8-4AEA-A5E3-F366159EB6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38157328"/>
        <c:axId val="1038157656"/>
      </c:barChart>
      <c:catAx>
        <c:axId val="1038157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38157656"/>
        <c:crosses val="autoZero"/>
        <c:auto val="1"/>
        <c:lblAlgn val="ctr"/>
        <c:lblOffset val="100"/>
        <c:noMultiLvlLbl val="0"/>
      </c:catAx>
      <c:valAx>
        <c:axId val="1038157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3815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[Soporte Cifras.xlsx]Hoja1!TablaDinámica14</c:name>
    <c:fmtId val="9"/>
  </c:pivotSource>
  <c:chart>
    <c:autoTitleDeleted val="0"/>
    <c:pivotFmts>
      <c:pivotFmt>
        <c:idx val="0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Hoja1!$B$66</c:f>
              <c:strCache>
                <c:ptCount val="1"/>
                <c:pt idx="0">
                  <c:v>Cantidad por Tema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Hoja1!$A$67:$A$88</c:f>
              <c:strCache>
                <c:ptCount val="21"/>
                <c:pt idx="0">
                  <c:v>Anla No es competente</c:v>
                </c:pt>
                <c:pt idx="1">
                  <c:v>Información sobre Agroquímicos</c:v>
                </c:pt>
                <c:pt idx="2">
                  <c:v>Información sobre Beneficios Tributarios</c:v>
                </c:pt>
                <c:pt idx="3">
                  <c:v>Información sobre consultas jurídicas</c:v>
                </c:pt>
                <c:pt idx="4">
                  <c:v>Información sobre contratación de la entidad</c:v>
                </c:pt>
                <c:pt idx="5">
                  <c:v>Información sobre Energía</c:v>
                </c:pt>
                <c:pt idx="6">
                  <c:v>Información sobre Geomática</c:v>
                </c:pt>
                <c:pt idx="7">
                  <c:v>Información sobre Hidrocarburos</c:v>
                </c:pt>
                <c:pt idx="8">
                  <c:v>Información sobre Infraestructura</c:v>
                </c:pt>
                <c:pt idx="9">
                  <c:v>Información sobre Instrumentos de manejo y control ambiental</c:v>
                </c:pt>
                <c:pt idx="10">
                  <c:v>Información sobre Investigación Científica</c:v>
                </c:pt>
                <c:pt idx="11">
                  <c:v>Información sobre Minería</c:v>
                </c:pt>
                <c:pt idx="12">
                  <c:v>Información sobre Permisos fuera de licencia</c:v>
                </c:pt>
                <c:pt idx="13">
                  <c:v>Información sobre Posconsumo</c:v>
                </c:pt>
                <c:pt idx="14">
                  <c:v>Información sobre Prueba Dinámica</c:v>
                </c:pt>
                <c:pt idx="15">
                  <c:v>Información sobre temas administrativos y /o Logísticos de la entidad</c:v>
                </c:pt>
                <c:pt idx="16">
                  <c:v>Información sobre temas de tecnología (Aplicativos y demás)</c:v>
                </c:pt>
                <c:pt idx="17">
                  <c:v>Información sobre temas del Archivo y correspondencia de la entidad</c:v>
                </c:pt>
                <c:pt idx="18">
                  <c:v>Información sobre temas del recurso humano institucional o del Talento Humano</c:v>
                </c:pt>
                <c:pt idx="19">
                  <c:v>Información sobre temas financieros y contables de la entidad</c:v>
                </c:pt>
                <c:pt idx="20">
                  <c:v>Sin identificar</c:v>
                </c:pt>
              </c:strCache>
            </c:strRef>
          </c:cat>
          <c:val>
            <c:numRef>
              <c:f>Hoja1!$B$67:$B$88</c:f>
              <c:numCache>
                <c:formatCode>General</c:formatCode>
                <c:ptCount val="21"/>
                <c:pt idx="0">
                  <c:v>497</c:v>
                </c:pt>
                <c:pt idx="1">
                  <c:v>489</c:v>
                </c:pt>
                <c:pt idx="2">
                  <c:v>693</c:v>
                </c:pt>
                <c:pt idx="3">
                  <c:v>104</c:v>
                </c:pt>
                <c:pt idx="4">
                  <c:v>93</c:v>
                </c:pt>
                <c:pt idx="5">
                  <c:v>408</c:v>
                </c:pt>
                <c:pt idx="6">
                  <c:v>74</c:v>
                </c:pt>
                <c:pt idx="7">
                  <c:v>836</c:v>
                </c:pt>
                <c:pt idx="8">
                  <c:v>617</c:v>
                </c:pt>
                <c:pt idx="9">
                  <c:v>252</c:v>
                </c:pt>
                <c:pt idx="10">
                  <c:v>175</c:v>
                </c:pt>
                <c:pt idx="11">
                  <c:v>289</c:v>
                </c:pt>
                <c:pt idx="12">
                  <c:v>647</c:v>
                </c:pt>
                <c:pt idx="13">
                  <c:v>464</c:v>
                </c:pt>
                <c:pt idx="14">
                  <c:v>287</c:v>
                </c:pt>
                <c:pt idx="15">
                  <c:v>412</c:v>
                </c:pt>
                <c:pt idx="16">
                  <c:v>526</c:v>
                </c:pt>
                <c:pt idx="17">
                  <c:v>530</c:v>
                </c:pt>
                <c:pt idx="18">
                  <c:v>89</c:v>
                </c:pt>
                <c:pt idx="19">
                  <c:v>177</c:v>
                </c:pt>
                <c:pt idx="20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EE-4D23-B698-D351B5DBD6B0}"/>
            </c:ext>
          </c:extLst>
        </c:ser>
        <c:ser>
          <c:idx val="1"/>
          <c:order val="1"/>
          <c:tx>
            <c:strRef>
              <c:f>Hoja1!$C$66</c:f>
              <c:strCache>
                <c:ptCount val="1"/>
                <c:pt idx="0">
                  <c:v>Promedio por  Tema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Hoja1!$A$67:$A$88</c:f>
              <c:strCache>
                <c:ptCount val="21"/>
                <c:pt idx="0">
                  <c:v>Anla No es competente</c:v>
                </c:pt>
                <c:pt idx="1">
                  <c:v>Información sobre Agroquímicos</c:v>
                </c:pt>
                <c:pt idx="2">
                  <c:v>Información sobre Beneficios Tributarios</c:v>
                </c:pt>
                <c:pt idx="3">
                  <c:v>Información sobre consultas jurídicas</c:v>
                </c:pt>
                <c:pt idx="4">
                  <c:v>Información sobre contratación de la entidad</c:v>
                </c:pt>
                <c:pt idx="5">
                  <c:v>Información sobre Energía</c:v>
                </c:pt>
                <c:pt idx="6">
                  <c:v>Información sobre Geomática</c:v>
                </c:pt>
                <c:pt idx="7">
                  <c:v>Información sobre Hidrocarburos</c:v>
                </c:pt>
                <c:pt idx="8">
                  <c:v>Información sobre Infraestructura</c:v>
                </c:pt>
                <c:pt idx="9">
                  <c:v>Información sobre Instrumentos de manejo y control ambiental</c:v>
                </c:pt>
                <c:pt idx="10">
                  <c:v>Información sobre Investigación Científica</c:v>
                </c:pt>
                <c:pt idx="11">
                  <c:v>Información sobre Minería</c:v>
                </c:pt>
                <c:pt idx="12">
                  <c:v>Información sobre Permisos fuera de licencia</c:v>
                </c:pt>
                <c:pt idx="13">
                  <c:v>Información sobre Posconsumo</c:v>
                </c:pt>
                <c:pt idx="14">
                  <c:v>Información sobre Prueba Dinámica</c:v>
                </c:pt>
                <c:pt idx="15">
                  <c:v>Información sobre temas administrativos y /o Logísticos de la entidad</c:v>
                </c:pt>
                <c:pt idx="16">
                  <c:v>Información sobre temas de tecnología (Aplicativos y demás)</c:v>
                </c:pt>
                <c:pt idx="17">
                  <c:v>Información sobre temas del Archivo y correspondencia de la entidad</c:v>
                </c:pt>
                <c:pt idx="18">
                  <c:v>Información sobre temas del recurso humano institucional o del Talento Humano</c:v>
                </c:pt>
                <c:pt idx="19">
                  <c:v>Información sobre temas financieros y contables de la entidad</c:v>
                </c:pt>
                <c:pt idx="20">
                  <c:v>Sin identificar</c:v>
                </c:pt>
              </c:strCache>
            </c:strRef>
          </c:cat>
          <c:val>
            <c:numRef>
              <c:f>Hoja1!$C$67:$C$88</c:f>
              <c:numCache>
                <c:formatCode>0.00%</c:formatCode>
                <c:ptCount val="21"/>
                <c:pt idx="0">
                  <c:v>6.3816127375449408E-2</c:v>
                </c:pt>
                <c:pt idx="1">
                  <c:v>6.2788906009244999E-2</c:v>
                </c:pt>
                <c:pt idx="2">
                  <c:v>8.8983050847457626E-2</c:v>
                </c:pt>
                <c:pt idx="3">
                  <c:v>1.3353877760657421E-2</c:v>
                </c:pt>
                <c:pt idx="4">
                  <c:v>1.1941448382126348E-2</c:v>
                </c:pt>
                <c:pt idx="5">
                  <c:v>5.2388289676425268E-2</c:v>
                </c:pt>
                <c:pt idx="6">
                  <c:v>9.5017976373908582E-3</c:v>
                </c:pt>
                <c:pt idx="7">
                  <c:v>0.10734463276836158</c:v>
                </c:pt>
                <c:pt idx="8">
                  <c:v>7.9224447868515666E-2</c:v>
                </c:pt>
                <c:pt idx="9">
                  <c:v>3.2357473035439135E-2</c:v>
                </c:pt>
                <c:pt idx="10">
                  <c:v>2.2470467385721622E-2</c:v>
                </c:pt>
                <c:pt idx="11">
                  <c:v>3.7108371854134563E-2</c:v>
                </c:pt>
                <c:pt idx="12">
                  <c:v>8.3076527991782223E-2</c:v>
                </c:pt>
                <c:pt idx="13">
                  <c:v>5.9578839239856192E-2</c:v>
                </c:pt>
                <c:pt idx="14">
                  <c:v>3.6851566512583464E-2</c:v>
                </c:pt>
                <c:pt idx="15">
                  <c:v>5.2901900359527479E-2</c:v>
                </c:pt>
                <c:pt idx="16">
                  <c:v>6.753980482794042E-2</c:v>
                </c:pt>
                <c:pt idx="17">
                  <c:v>6.8053415511042631E-2</c:v>
                </c:pt>
                <c:pt idx="18">
                  <c:v>1.142783769902414E-2</c:v>
                </c:pt>
                <c:pt idx="19">
                  <c:v>2.2727272727272728E-2</c:v>
                </c:pt>
                <c:pt idx="20">
                  <c:v>1.6563944530046226E-2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EE-4D23-B698-D351B5DBD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"/>
        <c:axId val="1029690088"/>
        <c:axId val="1029690416"/>
      </c:barChart>
      <c:catAx>
        <c:axId val="1029690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29690416"/>
        <c:crosses val="autoZero"/>
        <c:auto val="1"/>
        <c:lblAlgn val="ctr"/>
        <c:lblOffset val="100"/>
        <c:noMultiLvlLbl val="0"/>
      </c:catAx>
      <c:valAx>
        <c:axId val="1029690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29690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106624414744004"/>
          <c:y val="0.37966549160434448"/>
          <c:w val="7.458755117041431E-2"/>
          <c:h val="0.296456802732294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[Soporte Cifras.xlsx]Hoja1!TablaDinámica16</c:name>
    <c:fmtId val="44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6.1403501703331295E-2"/>
              <c:y val="-2.89540255670885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1877575239316736E-2"/>
              <c:y val="-3.698565189686902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6.578946611071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0415609718830854E-2"/>
              <c:y val="-3.698565189686953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0415609718830854E-2"/>
              <c:y val="-3.698565189686953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1877575239316736E-2"/>
              <c:y val="-3.698565189686902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578946611071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1403501703331295E-2"/>
              <c:y val="-2.89540255670885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0415609718830854E-2"/>
              <c:y val="-3.698565189686953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dLbl>
          <c:idx val="0"/>
          <c:layout>
            <c:manualLayout>
              <c:x val="2.1877575239316736E-2"/>
              <c:y val="-3.698565189686902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578946611071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6.1403501703331295E-2"/>
              <c:y val="-2.89540255670885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Hoja1!$B$91</c:f>
              <c:strCache>
                <c:ptCount val="1"/>
                <c:pt idx="0">
                  <c:v>PETICIONES ATENDIDAS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F98-4250-9B29-9BC3ED2B448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F98-4250-9B29-9BC3ED2B4485}"/>
              </c:ext>
            </c:extLst>
          </c:dPt>
          <c:dLbls>
            <c:dLbl>
              <c:idx val="3"/>
              <c:layout>
                <c:manualLayout>
                  <c:x val="2.0415609718830854E-2"/>
                  <c:y val="-3.69856518968695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98-4250-9B29-9BC3ED2B4485}"/>
                </c:ext>
              </c:extLst>
            </c:dLbl>
            <c:dLbl>
              <c:idx val="5"/>
              <c:layout>
                <c:manualLayout>
                  <c:x val="2.1877575239316736E-2"/>
                  <c:y val="-3.69856518968690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98-4250-9B29-9BC3ED2B44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Hoja1!$A$92:$A$100</c:f>
              <c:multiLvlStrCache>
                <c:ptCount val="6"/>
                <c:lvl>
                  <c:pt idx="0">
                    <c:v>SAF</c:v>
                  </c:pt>
                  <c:pt idx="1">
                    <c:v>SES</c:v>
                  </c:pt>
                  <c:pt idx="2">
                    <c:v>SIPTA</c:v>
                  </c:pt>
                  <c:pt idx="3">
                    <c:v>OTROS</c:v>
                  </c:pt>
                  <c:pt idx="4">
                    <c:v>SES</c:v>
                  </c:pt>
                  <c:pt idx="5">
                    <c:v>SIPTA</c:v>
                  </c:pt>
                </c:lvl>
                <c:lvl>
                  <c:pt idx="0">
                    <c:v>Atención al Ciudadano</c:v>
                  </c:pt>
                  <c:pt idx="4">
                    <c:v>Respuestas a Solicitudes Prioritarias</c:v>
                  </c:pt>
                </c:lvl>
              </c:multiLvlStrCache>
            </c:multiLvlStrRef>
          </c:cat>
          <c:val>
            <c:numRef>
              <c:f>Hoja1!$B$92:$B$100</c:f>
              <c:numCache>
                <c:formatCode>General</c:formatCode>
                <c:ptCount val="6"/>
                <c:pt idx="0">
                  <c:v>1966</c:v>
                </c:pt>
                <c:pt idx="1">
                  <c:v>2027</c:v>
                </c:pt>
                <c:pt idx="2">
                  <c:v>2301</c:v>
                </c:pt>
                <c:pt idx="3">
                  <c:v>23</c:v>
                </c:pt>
                <c:pt idx="4">
                  <c:v>669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98-4250-9B29-9BC3ED2B4485}"/>
            </c:ext>
          </c:extLst>
        </c:ser>
        <c:ser>
          <c:idx val="1"/>
          <c:order val="1"/>
          <c:tx>
            <c:strRef>
              <c:f>Hoja1!$C$91</c:f>
              <c:strCache>
                <c:ptCount val="1"/>
                <c:pt idx="0">
                  <c:v>PORCENTAJE PETICIONES ATENDIDAS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F98-4250-9B29-9BC3ED2B448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F98-4250-9B29-9BC3ED2B4485}"/>
              </c:ext>
            </c:extLst>
          </c:dPt>
          <c:dLbls>
            <c:dLbl>
              <c:idx val="3"/>
              <c:layout>
                <c:manualLayout>
                  <c:x val="6.57894661107120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98-4250-9B29-9BC3ED2B4485}"/>
                </c:ext>
              </c:extLst>
            </c:dLbl>
            <c:dLbl>
              <c:idx val="5"/>
              <c:layout>
                <c:manualLayout>
                  <c:x val="6.1403501703331295E-2"/>
                  <c:y val="-2.89540255670885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98-4250-9B29-9BC3ED2B44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Hoja1!$A$92:$A$100</c:f>
              <c:multiLvlStrCache>
                <c:ptCount val="6"/>
                <c:lvl>
                  <c:pt idx="0">
                    <c:v>SAF</c:v>
                  </c:pt>
                  <c:pt idx="1">
                    <c:v>SES</c:v>
                  </c:pt>
                  <c:pt idx="2">
                    <c:v>SIPTA</c:v>
                  </c:pt>
                  <c:pt idx="3">
                    <c:v>OTROS</c:v>
                  </c:pt>
                  <c:pt idx="4">
                    <c:v>SES</c:v>
                  </c:pt>
                  <c:pt idx="5">
                    <c:v>SIPTA</c:v>
                  </c:pt>
                </c:lvl>
                <c:lvl>
                  <c:pt idx="0">
                    <c:v>Atención al Ciudadano</c:v>
                  </c:pt>
                  <c:pt idx="4">
                    <c:v>Respuestas a Solicitudes Prioritarias</c:v>
                  </c:pt>
                </c:lvl>
              </c:multiLvlStrCache>
            </c:multiLvlStrRef>
          </c:cat>
          <c:val>
            <c:numRef>
              <c:f>Hoja1!$C$92:$C$100</c:f>
              <c:numCache>
                <c:formatCode>0.00%</c:formatCode>
                <c:ptCount val="6"/>
                <c:pt idx="0">
                  <c:v>0.28097756181220523</c:v>
                </c:pt>
                <c:pt idx="1">
                  <c:v>0.28969558382163785</c:v>
                </c:pt>
                <c:pt idx="2">
                  <c:v>0.32885522366728598</c:v>
                </c:pt>
                <c:pt idx="3">
                  <c:v>3.2871230527368872E-3</c:v>
                </c:pt>
                <c:pt idx="4">
                  <c:v>9.5612405316564245E-2</c:v>
                </c:pt>
                <c:pt idx="5">
                  <c:v>1.5721023295698156E-3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F98-4250-9B29-9BC3ED2B4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9495184"/>
        <c:axId val="729492888"/>
      </c:barChart>
      <c:catAx>
        <c:axId val="72949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9492888"/>
        <c:crosses val="autoZero"/>
        <c:auto val="1"/>
        <c:lblAlgn val="ctr"/>
        <c:lblOffset val="100"/>
        <c:noMultiLvlLbl val="0"/>
      </c:catAx>
      <c:valAx>
        <c:axId val="729492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949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[Soporte Cifras.xlsx]Hoja1!TablaDinámica3</c:name>
    <c:fmtId val="12"/>
  </c:pivotSource>
  <c:chart>
    <c:autoTitleDeleted val="0"/>
    <c:pivotFmts>
      <c:pivotFmt>
        <c:idx val="0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6"/>
          </a:solidFill>
          <a:ln>
            <a:noFill/>
          </a:ln>
          <a:effectLst/>
        </c:spPr>
        <c:dLbl>
          <c:idx val="0"/>
          <c:layout>
            <c:manualLayout>
              <c:x val="3.4078804955594788E-2"/>
              <c:y val="-4.24377813600666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6"/>
          </a:solidFill>
          <a:ln>
            <a:noFill/>
          </a:ln>
          <a:effectLst/>
        </c:spPr>
        <c:dLbl>
          <c:idx val="0"/>
          <c:layout>
            <c:manualLayout>
              <c:x val="2.896698421225567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6"/>
          </a:solidFill>
          <a:ln>
            <a:noFill/>
          </a:ln>
          <a:effectLst/>
        </c:spPr>
        <c:dLbl>
          <c:idx val="0"/>
          <c:layout>
            <c:manualLayout>
              <c:x val="3.5782745203374662E-2"/>
              <c:y val="-8.4875562720133283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3.5782745203374662E-2"/>
              <c:y val="-8.4875562720133283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2.896698421225567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3.4078804955594788E-2"/>
              <c:y val="-4.24377813600666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3.5782745203374662E-2"/>
              <c:y val="-8.4875562720133283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2.896698421225567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3.4078804955594788E-2"/>
              <c:y val="-4.24377813600666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Hoja1!$B$104</c:f>
              <c:strCache>
                <c:ptCount val="1"/>
                <c:pt idx="0">
                  <c:v>CANTIDAD PETICIONES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Hoja1!$A$105:$A$109</c:f>
              <c:multiLvlStrCache>
                <c:ptCount val="3"/>
                <c:lvl>
                  <c:pt idx="0">
                    <c:v>Chat</c:v>
                  </c:pt>
                  <c:pt idx="1">
                    <c:v>Presencial</c:v>
                  </c:pt>
                  <c:pt idx="2">
                    <c:v>Telefonica</c:v>
                  </c:pt>
                </c:lvl>
                <c:lvl>
                  <c:pt idx="0">
                    <c:v>Verbales</c:v>
                  </c:pt>
                </c:lvl>
              </c:multiLvlStrCache>
            </c:multiLvlStrRef>
          </c:cat>
          <c:val>
            <c:numRef>
              <c:f>Hoja1!$B$105:$B$109</c:f>
              <c:numCache>
                <c:formatCode>General</c:formatCode>
                <c:ptCount val="3"/>
                <c:pt idx="0">
                  <c:v>1770</c:v>
                </c:pt>
                <c:pt idx="1">
                  <c:v>1134</c:v>
                </c:pt>
                <c:pt idx="2">
                  <c:v>1983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83-4063-8543-36B621763B17}"/>
            </c:ext>
          </c:extLst>
        </c:ser>
        <c:ser>
          <c:idx val="1"/>
          <c:order val="1"/>
          <c:tx>
            <c:strRef>
              <c:f>Hoja1!$C$104</c:f>
              <c:strCache>
                <c:ptCount val="1"/>
                <c:pt idx="0">
                  <c:v>PORCENTAJE PETICIONES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083-4063-8543-36B621763B1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083-4063-8543-36B621763B1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083-4063-8543-36B621763B17}"/>
              </c:ext>
            </c:extLst>
          </c:dPt>
          <c:dLbls>
            <c:dLbl>
              <c:idx val="0"/>
              <c:layout>
                <c:manualLayout>
                  <c:x val="3.5782745203374662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83-4063-8543-36B621763B17}"/>
                </c:ext>
              </c:extLst>
            </c:dLbl>
            <c:dLbl>
              <c:idx val="1"/>
              <c:layout>
                <c:manualLayout>
                  <c:x val="2.89669842122556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83-4063-8543-36B621763B17}"/>
                </c:ext>
              </c:extLst>
            </c:dLbl>
            <c:dLbl>
              <c:idx val="2"/>
              <c:layout>
                <c:manualLayout>
                  <c:x val="3.4078804955594788E-2"/>
                  <c:y val="-4.24377813600666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083-4063-8543-36B621763B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Hoja1!$A$105:$A$109</c:f>
              <c:multiLvlStrCache>
                <c:ptCount val="3"/>
                <c:lvl>
                  <c:pt idx="0">
                    <c:v>Chat</c:v>
                  </c:pt>
                  <c:pt idx="1">
                    <c:v>Presencial</c:v>
                  </c:pt>
                  <c:pt idx="2">
                    <c:v>Telefonica</c:v>
                  </c:pt>
                </c:lvl>
                <c:lvl>
                  <c:pt idx="0">
                    <c:v>Verbales</c:v>
                  </c:pt>
                </c:lvl>
              </c:multiLvlStrCache>
            </c:multiLvlStrRef>
          </c:cat>
          <c:val>
            <c:numRef>
              <c:f>Hoja1!$C$105:$C$109</c:f>
              <c:numCache>
                <c:formatCode>0.00%</c:formatCode>
                <c:ptCount val="3"/>
                <c:pt idx="0">
                  <c:v>0.36218538980969922</c:v>
                </c:pt>
                <c:pt idx="1">
                  <c:v>0.23204419889502761</c:v>
                </c:pt>
                <c:pt idx="2">
                  <c:v>0.40577041129527319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83-4063-8543-36B621763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9502400"/>
        <c:axId val="729506992"/>
      </c:barChart>
      <c:catAx>
        <c:axId val="72950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9506992"/>
        <c:crosses val="autoZero"/>
        <c:auto val="1"/>
        <c:lblAlgn val="ctr"/>
        <c:lblOffset val="100"/>
        <c:noMultiLvlLbl val="0"/>
      </c:catAx>
      <c:valAx>
        <c:axId val="729506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950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400" b="1" i="0" u="none" strike="noStrike" baseline="0" dirty="0">
                <a:effectLst/>
              </a:rPr>
              <a:t>Total Quejas, Reclamos, Sugerencias y Felicitaciones recibidos y atendidos dentro de término</a:t>
            </a:r>
            <a:endParaRPr lang="es-CO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'Corte 31 Marzo'!$C$3</c:f>
              <c:strCache>
                <c:ptCount val="1"/>
                <c:pt idx="0">
                  <c:v>Recibidas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'Corte 31 Marzo'!$B$4:$B$7</c:f>
              <c:strCache>
                <c:ptCount val="4"/>
                <c:pt idx="0">
                  <c:v>Reclamos</c:v>
                </c:pt>
                <c:pt idx="1">
                  <c:v>Quejas</c:v>
                </c:pt>
                <c:pt idx="2">
                  <c:v>Felicitación</c:v>
                </c:pt>
                <c:pt idx="3">
                  <c:v>Total</c:v>
                </c:pt>
              </c:strCache>
            </c:strRef>
          </c:cat>
          <c:val>
            <c:numRef>
              <c:f>'Corte 31 Marzo'!$C$4:$C$7</c:f>
              <c:numCache>
                <c:formatCode>General</c:formatCode>
                <c:ptCount val="4"/>
                <c:pt idx="0">
                  <c:v>130</c:v>
                </c:pt>
                <c:pt idx="1">
                  <c:v>2</c:v>
                </c:pt>
                <c:pt idx="2">
                  <c:v>1</c:v>
                </c:pt>
                <c:pt idx="3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A1-4649-A82C-8C7F8092AB6F}"/>
            </c:ext>
          </c:extLst>
        </c:ser>
        <c:ser>
          <c:idx val="1"/>
          <c:order val="1"/>
          <c:tx>
            <c:strRef>
              <c:f>'Corte 31 Marzo'!$D$3</c:f>
              <c:strCache>
                <c:ptCount val="1"/>
                <c:pt idx="0">
                  <c:v>Atendidas dentro de termino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'Corte 31 Marzo'!$B$4:$B$7</c:f>
              <c:strCache>
                <c:ptCount val="4"/>
                <c:pt idx="0">
                  <c:v>Reclamos</c:v>
                </c:pt>
                <c:pt idx="1">
                  <c:v>Quejas</c:v>
                </c:pt>
                <c:pt idx="2">
                  <c:v>Felicitación</c:v>
                </c:pt>
                <c:pt idx="3">
                  <c:v>Total</c:v>
                </c:pt>
              </c:strCache>
            </c:strRef>
          </c:cat>
          <c:val>
            <c:numRef>
              <c:f>'Corte 31 Marzo'!$D$4:$D$7</c:f>
              <c:numCache>
                <c:formatCode>General</c:formatCode>
                <c:ptCount val="4"/>
                <c:pt idx="0">
                  <c:v>128</c:v>
                </c:pt>
                <c:pt idx="1">
                  <c:v>2</c:v>
                </c:pt>
                <c:pt idx="2">
                  <c:v>1</c:v>
                </c:pt>
                <c:pt idx="3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A1-4649-A82C-8C7F8092AB6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224608"/>
        <c:axId val="206225000"/>
      </c:barChart>
      <c:catAx>
        <c:axId val="20622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225000"/>
        <c:crosses val="autoZero"/>
        <c:auto val="1"/>
        <c:lblAlgn val="ctr"/>
        <c:lblOffset val="100"/>
        <c:noMultiLvlLbl val="0"/>
      </c:catAx>
      <c:valAx>
        <c:axId val="206225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22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/>
              <a:t>Reclamos recibidos por Dependencia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C39-43BE-842E-7D0959EDA6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C39-43BE-842E-7D0959EDA6D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C39-43BE-842E-7D0959EDA6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('Corte 31 Marzo'!$B$38,'Corte 31 Marzo'!$B$44,'Corte 31 Marzo'!$B$52)</c:f>
              <c:strCache>
                <c:ptCount val="3"/>
                <c:pt idx="0">
                  <c:v>SES</c:v>
                </c:pt>
                <c:pt idx="1">
                  <c:v>SAF</c:v>
                </c:pt>
                <c:pt idx="2">
                  <c:v>SIPTA</c:v>
                </c:pt>
              </c:strCache>
            </c:strRef>
          </c:cat>
          <c:val>
            <c:numRef>
              <c:f>('Corte 31 Marzo'!$C$38,'Corte 31 Marzo'!$C$44,'Corte 31 Marzo'!$C$52)</c:f>
              <c:numCache>
                <c:formatCode>0%</c:formatCode>
                <c:ptCount val="3"/>
                <c:pt idx="0">
                  <c:v>0.49230769230769234</c:v>
                </c:pt>
                <c:pt idx="1">
                  <c:v>0.33076923076923076</c:v>
                </c:pt>
                <c:pt idx="2">
                  <c:v>0.17692307692307693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39-43BE-842E-7D0959EDA6D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bg2"/>
      </a:solidFill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400" dirty="0"/>
              <a:t>Asunto de las quejas y reclamos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'Corte 31 Marzo'!$B$83:$B$89</c:f>
              <c:strCache>
                <c:ptCount val="7"/>
                <c:pt idx="0">
                  <c:v>Mora</c:v>
                </c:pt>
                <c:pt idx="1">
                  <c:v>Operatividad VITAL</c:v>
                </c:pt>
                <c:pt idx="2">
                  <c:v>Respuesta de fondo</c:v>
                </c:pt>
                <c:pt idx="3">
                  <c:v>Solicitud aclaración</c:v>
                </c:pt>
                <c:pt idx="4">
                  <c:v>Gestión documental </c:v>
                </c:pt>
                <c:pt idx="5">
                  <c:v>Atención usuarios</c:v>
                </c:pt>
                <c:pt idx="6">
                  <c:v>Notificaciones</c:v>
                </c:pt>
              </c:strCache>
            </c:strRef>
          </c:cat>
          <c:val>
            <c:numRef>
              <c:f>'Corte 31 Marzo'!$C$83:$C$89</c:f>
              <c:numCache>
                <c:formatCode>0%</c:formatCode>
                <c:ptCount val="7"/>
                <c:pt idx="0">
                  <c:v>0.63636363636363635</c:v>
                </c:pt>
                <c:pt idx="1">
                  <c:v>0.26515151515151514</c:v>
                </c:pt>
                <c:pt idx="2">
                  <c:v>3.0303030303030304E-2</c:v>
                </c:pt>
                <c:pt idx="3">
                  <c:v>2.2727272727272728E-2</c:v>
                </c:pt>
                <c:pt idx="4">
                  <c:v>2.2727272727272728E-2</c:v>
                </c:pt>
                <c:pt idx="5">
                  <c:v>1.5151515151515152E-2</c:v>
                </c:pt>
                <c:pt idx="6">
                  <c:v>7.575757575757576E-3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D3-4F24-BD94-E72354591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116699104"/>
        <c:axId val="1940121264"/>
      </c:barChart>
      <c:catAx>
        <c:axId val="2116699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40121264"/>
        <c:crosses val="autoZero"/>
        <c:auto val="1"/>
        <c:lblAlgn val="ctr"/>
        <c:lblOffset val="100"/>
        <c:noMultiLvlLbl val="0"/>
      </c:catAx>
      <c:valAx>
        <c:axId val="1940121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11669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</a:p>
        </p:txBody>
      </p:sp>
      <p:grpSp>
        <p:nvGrpSpPr>
          <p:cNvPr id="33" name="Grupo 32"/>
          <p:cNvGrpSpPr/>
          <p:nvPr userDrawn="1"/>
        </p:nvGrpSpPr>
        <p:grpSpPr>
          <a:xfrm>
            <a:off x="440861" y="5946370"/>
            <a:ext cx="3340667" cy="686034"/>
            <a:chOff x="409066" y="5820858"/>
            <a:chExt cx="3340667" cy="686034"/>
          </a:xfrm>
        </p:grpSpPr>
        <p:sp>
          <p:nvSpPr>
            <p:cNvPr id="13" name="Rectángulo 12"/>
            <p:cNvSpPr/>
            <p:nvPr userDrawn="1"/>
          </p:nvSpPr>
          <p:spPr>
            <a:xfrm>
              <a:off x="409066" y="5823858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/>
            <p:cNvSpPr/>
            <p:nvPr userDrawn="1"/>
          </p:nvSpPr>
          <p:spPr>
            <a:xfrm>
              <a:off x="1074955" y="5823858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Rectángulo 14"/>
            <p:cNvSpPr/>
            <p:nvPr userDrawn="1"/>
          </p:nvSpPr>
          <p:spPr>
            <a:xfrm>
              <a:off x="1752591" y="5823858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Rectángulo 15"/>
            <p:cNvSpPr/>
            <p:nvPr userDrawn="1"/>
          </p:nvSpPr>
          <p:spPr>
            <a:xfrm>
              <a:off x="2412344" y="5820858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 16"/>
            <p:cNvSpPr/>
            <p:nvPr userDrawn="1"/>
          </p:nvSpPr>
          <p:spPr>
            <a:xfrm>
              <a:off x="3072097" y="5820858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1" name="Grupo 30"/>
          <p:cNvGrpSpPr/>
          <p:nvPr userDrawn="1"/>
        </p:nvGrpSpPr>
        <p:grpSpPr>
          <a:xfrm>
            <a:off x="8501602" y="184943"/>
            <a:ext cx="3352939" cy="683035"/>
            <a:chOff x="8501602" y="299240"/>
            <a:chExt cx="3352939" cy="683035"/>
          </a:xfrm>
        </p:grpSpPr>
        <p:sp>
          <p:nvSpPr>
            <p:cNvPr id="21" name="Rectángulo 20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Rectángulo 21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Rectángulo 22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Rectángulo 23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Rectángulo 24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2" name="Imagen 3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1" y="37085"/>
            <a:ext cx="1681331" cy="912534"/>
          </a:xfrm>
          <a:prstGeom prst="rect">
            <a:avLst/>
          </a:prstGeom>
        </p:spPr>
      </p:pic>
      <p:pic>
        <p:nvPicPr>
          <p:cNvPr id="20" name="Imagen 19" descr="MinAmbiente Todos por un nuevo paÃ­s">
            <a:extLst>
              <a:ext uri="{FF2B5EF4-FFF2-40B4-BE49-F238E27FC236}">
                <a16:creationId xmlns:a16="http://schemas.microsoft.com/office/drawing/2014/main" id="{439581C2-A5C5-41A7-85A2-5E8162CA39E2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" r="52307"/>
          <a:stretch/>
        </p:blipFill>
        <p:spPr bwMode="auto">
          <a:xfrm>
            <a:off x="10240968" y="5735637"/>
            <a:ext cx="1333042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Imagen 25" descr="MinAmbiente Todos por un nuevo paÃ­s">
            <a:extLst>
              <a:ext uri="{FF2B5EF4-FFF2-40B4-BE49-F238E27FC236}">
                <a16:creationId xmlns:a16="http://schemas.microsoft.com/office/drawing/2014/main" id="{081B0299-31AC-4CB2-AF5C-CD29D1431D26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6"/>
          <a:stretch/>
        </p:blipFill>
        <p:spPr bwMode="auto">
          <a:xfrm>
            <a:off x="10240968" y="6221792"/>
            <a:ext cx="1631314" cy="381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CD428A6-DB93-4D3B-94DA-FC163F8FE07D}"/>
              </a:ext>
            </a:extLst>
          </p:cNvPr>
          <p:cNvCxnSpPr/>
          <p:nvPr userDrawn="1"/>
        </p:nvCxnSpPr>
        <p:spPr>
          <a:xfrm>
            <a:off x="10122900" y="5735637"/>
            <a:ext cx="0" cy="86715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544286" y="1187945"/>
            <a:ext cx="11103426" cy="72935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44285" y="2117973"/>
            <a:ext cx="11103427" cy="397258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Texto</a:t>
            </a:r>
          </a:p>
        </p:txBody>
      </p:sp>
      <p:grpSp>
        <p:nvGrpSpPr>
          <p:cNvPr id="4" name="Grupo 3"/>
          <p:cNvGrpSpPr/>
          <p:nvPr userDrawn="1"/>
        </p:nvGrpSpPr>
        <p:grpSpPr>
          <a:xfrm>
            <a:off x="544286" y="937080"/>
            <a:ext cx="11103427" cy="106135"/>
            <a:chOff x="8501602" y="299240"/>
            <a:chExt cx="3352939" cy="683035"/>
          </a:xfrm>
        </p:grpSpPr>
        <p:sp>
          <p:nvSpPr>
            <p:cNvPr id="21" name="Rectángulo 20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Rectángulo 21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Rectángulo 22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Rectángulo 23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Rectángulo 24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0" name="Grupo 19"/>
          <p:cNvGrpSpPr/>
          <p:nvPr userDrawn="1"/>
        </p:nvGrpSpPr>
        <p:grpSpPr>
          <a:xfrm rot="10800000">
            <a:off x="544286" y="6504256"/>
            <a:ext cx="11103427" cy="106135"/>
            <a:chOff x="8501602" y="299240"/>
            <a:chExt cx="3352939" cy="683035"/>
          </a:xfrm>
        </p:grpSpPr>
        <p:sp>
          <p:nvSpPr>
            <p:cNvPr id="26" name="Rectángulo 25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Rectángulo 26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Rectángulo 27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Rectángulo 28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Rectángulo 29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1" name="Imagen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1" y="37085"/>
            <a:ext cx="1681331" cy="912534"/>
          </a:xfrm>
          <a:prstGeom prst="rect">
            <a:avLst/>
          </a:prstGeom>
        </p:spPr>
      </p:pic>
      <p:pic>
        <p:nvPicPr>
          <p:cNvPr id="32" name="Imagen 31" descr="MinAmbiente Todos por un nuevo paÃ­s">
            <a:extLst>
              <a:ext uri="{FF2B5EF4-FFF2-40B4-BE49-F238E27FC236}">
                <a16:creationId xmlns:a16="http://schemas.microsoft.com/office/drawing/2014/main" id="{14F08CE6-8A87-4032-B7D2-D2244D28F2CE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" r="52307"/>
          <a:stretch/>
        </p:blipFill>
        <p:spPr bwMode="auto">
          <a:xfrm>
            <a:off x="10208885" y="126506"/>
            <a:ext cx="1175750" cy="3360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n 32" descr="MinAmbiente Todos por un nuevo paÃ­s">
            <a:extLst>
              <a:ext uri="{FF2B5EF4-FFF2-40B4-BE49-F238E27FC236}">
                <a16:creationId xmlns:a16="http://schemas.microsoft.com/office/drawing/2014/main" id="{6B30E719-3931-486E-B79B-E027E28FD2A6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6"/>
          <a:stretch/>
        </p:blipFill>
        <p:spPr bwMode="auto">
          <a:xfrm>
            <a:off x="10208884" y="487982"/>
            <a:ext cx="1438828" cy="3360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1020D10A-5957-4C05-B396-EA2E52EA3EFE}"/>
              </a:ext>
            </a:extLst>
          </p:cNvPr>
          <p:cNvCxnSpPr>
            <a:cxnSpLocks/>
          </p:cNvCxnSpPr>
          <p:nvPr userDrawn="1"/>
        </p:nvCxnSpPr>
        <p:spPr>
          <a:xfrm>
            <a:off x="10106859" y="198205"/>
            <a:ext cx="1" cy="53775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89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4285" y="2062027"/>
            <a:ext cx="11103427" cy="4114936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200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  <a:lvl4pPr>
              <a:defRPr sz="2000">
                <a:latin typeface="Century Gothic" panose="020B0502020202020204" pitchFamily="34" charset="0"/>
              </a:defRPr>
            </a:lvl4pPr>
            <a:lvl5pPr>
              <a:defRPr sz="20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ctrTitle" hasCustomPrompt="1"/>
          </p:nvPr>
        </p:nvSpPr>
        <p:spPr>
          <a:xfrm>
            <a:off x="544286" y="1187945"/>
            <a:ext cx="11103426" cy="72935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grpSp>
        <p:nvGrpSpPr>
          <p:cNvPr id="9" name="Grupo 8"/>
          <p:cNvGrpSpPr/>
          <p:nvPr userDrawn="1"/>
        </p:nvGrpSpPr>
        <p:grpSpPr>
          <a:xfrm>
            <a:off x="544286" y="937080"/>
            <a:ext cx="11103427" cy="106135"/>
            <a:chOff x="8501602" y="299240"/>
            <a:chExt cx="3352939" cy="683035"/>
          </a:xfrm>
        </p:grpSpPr>
        <p:sp>
          <p:nvSpPr>
            <p:cNvPr id="10" name="Rectángulo 9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 10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 11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Rectángulo 12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5" name="Grupo 14"/>
          <p:cNvGrpSpPr/>
          <p:nvPr userDrawn="1"/>
        </p:nvGrpSpPr>
        <p:grpSpPr>
          <a:xfrm rot="10800000">
            <a:off x="544286" y="6504256"/>
            <a:ext cx="11103427" cy="106135"/>
            <a:chOff x="8501602" y="299240"/>
            <a:chExt cx="3352939" cy="683035"/>
          </a:xfrm>
        </p:grpSpPr>
        <p:sp>
          <p:nvSpPr>
            <p:cNvPr id="16" name="Rectángulo 15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 16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Rectángulo 18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Rectángulo 19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6" name="Imagen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1" y="37085"/>
            <a:ext cx="1681331" cy="912534"/>
          </a:xfrm>
          <a:prstGeom prst="rect">
            <a:avLst/>
          </a:prstGeom>
        </p:spPr>
      </p:pic>
      <p:pic>
        <p:nvPicPr>
          <p:cNvPr id="27" name="Imagen 26" descr="MinAmbiente Todos por un nuevo paÃ­s">
            <a:extLst>
              <a:ext uri="{FF2B5EF4-FFF2-40B4-BE49-F238E27FC236}">
                <a16:creationId xmlns:a16="http://schemas.microsoft.com/office/drawing/2014/main" id="{60C319B8-5794-4CF9-A497-FEFCB1D96A0E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" r="52307"/>
          <a:stretch/>
        </p:blipFill>
        <p:spPr bwMode="auto">
          <a:xfrm>
            <a:off x="10208885" y="126506"/>
            <a:ext cx="1175750" cy="3360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n 27" descr="MinAmbiente Todos por un nuevo paÃ­s">
            <a:extLst>
              <a:ext uri="{FF2B5EF4-FFF2-40B4-BE49-F238E27FC236}">
                <a16:creationId xmlns:a16="http://schemas.microsoft.com/office/drawing/2014/main" id="{64DE668F-A938-4D12-8797-AF4E710D6CEB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6"/>
          <a:stretch/>
        </p:blipFill>
        <p:spPr bwMode="auto">
          <a:xfrm>
            <a:off x="10208884" y="487982"/>
            <a:ext cx="1438828" cy="3360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881C72FA-11C2-462D-8163-1FD60813F95F}"/>
              </a:ext>
            </a:extLst>
          </p:cNvPr>
          <p:cNvCxnSpPr>
            <a:cxnSpLocks/>
          </p:cNvCxnSpPr>
          <p:nvPr userDrawn="1"/>
        </p:nvCxnSpPr>
        <p:spPr>
          <a:xfrm>
            <a:off x="10106859" y="198205"/>
            <a:ext cx="1" cy="53775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08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 userDrawn="1"/>
        </p:nvGrpSpPr>
        <p:grpSpPr>
          <a:xfrm>
            <a:off x="544286" y="937080"/>
            <a:ext cx="11103427" cy="106135"/>
            <a:chOff x="8501602" y="299240"/>
            <a:chExt cx="3352939" cy="683035"/>
          </a:xfrm>
        </p:grpSpPr>
        <p:sp>
          <p:nvSpPr>
            <p:cNvPr id="9" name="Rectángulo 8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 9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 10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 11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Rectángulo 12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" name="Grupo 13"/>
          <p:cNvGrpSpPr/>
          <p:nvPr userDrawn="1"/>
        </p:nvGrpSpPr>
        <p:grpSpPr>
          <a:xfrm rot="10800000">
            <a:off x="544286" y="6504256"/>
            <a:ext cx="11103427" cy="106135"/>
            <a:chOff x="8501602" y="299240"/>
            <a:chExt cx="3352939" cy="683035"/>
          </a:xfrm>
        </p:grpSpPr>
        <p:sp>
          <p:nvSpPr>
            <p:cNvPr id="15" name="Rectángulo 14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Rectángulo 15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 16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Rectángulo 18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1" y="37085"/>
            <a:ext cx="1681331" cy="912534"/>
          </a:xfrm>
          <a:prstGeom prst="rect">
            <a:avLst/>
          </a:prstGeom>
        </p:spPr>
      </p:pic>
      <p:pic>
        <p:nvPicPr>
          <p:cNvPr id="26" name="Imagen 25" descr="MinAmbiente Todos por un nuevo paÃ­s">
            <a:extLst>
              <a:ext uri="{FF2B5EF4-FFF2-40B4-BE49-F238E27FC236}">
                <a16:creationId xmlns:a16="http://schemas.microsoft.com/office/drawing/2014/main" id="{A5317818-466B-4A09-869A-32721996EAEE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" r="52307"/>
          <a:stretch/>
        </p:blipFill>
        <p:spPr bwMode="auto">
          <a:xfrm>
            <a:off x="10208885" y="126506"/>
            <a:ext cx="1175750" cy="3360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n 26" descr="MinAmbiente Todos por un nuevo paÃ­s">
            <a:extLst>
              <a:ext uri="{FF2B5EF4-FFF2-40B4-BE49-F238E27FC236}">
                <a16:creationId xmlns:a16="http://schemas.microsoft.com/office/drawing/2014/main" id="{D476B827-B35D-4143-8E42-5F926AD4C061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6"/>
          <a:stretch/>
        </p:blipFill>
        <p:spPr bwMode="auto">
          <a:xfrm>
            <a:off x="10208884" y="487982"/>
            <a:ext cx="1438828" cy="3360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79863C3-7397-4A87-9E08-F485B9BD5A31}"/>
              </a:ext>
            </a:extLst>
          </p:cNvPr>
          <p:cNvCxnSpPr>
            <a:cxnSpLocks/>
          </p:cNvCxnSpPr>
          <p:nvPr userDrawn="1"/>
        </p:nvCxnSpPr>
        <p:spPr>
          <a:xfrm>
            <a:off x="10106859" y="198205"/>
            <a:ext cx="1" cy="53775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06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6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</a:p>
        </p:txBody>
      </p:sp>
      <p:grpSp>
        <p:nvGrpSpPr>
          <p:cNvPr id="7" name="Grupo 6"/>
          <p:cNvGrpSpPr/>
          <p:nvPr userDrawn="1"/>
        </p:nvGrpSpPr>
        <p:grpSpPr>
          <a:xfrm>
            <a:off x="440861" y="5946370"/>
            <a:ext cx="3340667" cy="686034"/>
            <a:chOff x="409066" y="5820858"/>
            <a:chExt cx="3340667" cy="686034"/>
          </a:xfrm>
        </p:grpSpPr>
        <p:sp>
          <p:nvSpPr>
            <p:cNvPr id="8" name="Rectángulo 7"/>
            <p:cNvSpPr/>
            <p:nvPr userDrawn="1"/>
          </p:nvSpPr>
          <p:spPr>
            <a:xfrm>
              <a:off x="409066" y="5823858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/>
            <p:cNvSpPr/>
            <p:nvPr userDrawn="1"/>
          </p:nvSpPr>
          <p:spPr>
            <a:xfrm>
              <a:off x="1074955" y="5823858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 9"/>
            <p:cNvSpPr/>
            <p:nvPr userDrawn="1"/>
          </p:nvSpPr>
          <p:spPr>
            <a:xfrm>
              <a:off x="1752591" y="5823858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 10"/>
            <p:cNvSpPr/>
            <p:nvPr userDrawn="1"/>
          </p:nvSpPr>
          <p:spPr>
            <a:xfrm>
              <a:off x="2412344" y="5820858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 11"/>
            <p:cNvSpPr/>
            <p:nvPr userDrawn="1"/>
          </p:nvSpPr>
          <p:spPr>
            <a:xfrm>
              <a:off x="3072097" y="5820858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" name="Grupo 12"/>
          <p:cNvGrpSpPr/>
          <p:nvPr userDrawn="1"/>
        </p:nvGrpSpPr>
        <p:grpSpPr>
          <a:xfrm>
            <a:off x="8501602" y="184943"/>
            <a:ext cx="3352939" cy="683035"/>
            <a:chOff x="8501602" y="299240"/>
            <a:chExt cx="3352939" cy="683035"/>
          </a:xfrm>
        </p:grpSpPr>
        <p:sp>
          <p:nvSpPr>
            <p:cNvPr id="14" name="Rectángulo 13"/>
            <p:cNvSpPr/>
            <p:nvPr userDrawn="1"/>
          </p:nvSpPr>
          <p:spPr>
            <a:xfrm rot="10800000">
              <a:off x="11176905" y="299241"/>
              <a:ext cx="677636" cy="68303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Rectángulo 14"/>
            <p:cNvSpPr/>
            <p:nvPr userDrawn="1"/>
          </p:nvSpPr>
          <p:spPr>
            <a:xfrm rot="10800000">
              <a:off x="10511016" y="299241"/>
              <a:ext cx="677636" cy="6830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Rectángulo 15"/>
            <p:cNvSpPr/>
            <p:nvPr userDrawn="1"/>
          </p:nvSpPr>
          <p:spPr>
            <a:xfrm rot="10800000">
              <a:off x="9833380" y="299241"/>
              <a:ext cx="677636" cy="6830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 16"/>
            <p:cNvSpPr/>
            <p:nvPr userDrawn="1"/>
          </p:nvSpPr>
          <p:spPr>
            <a:xfrm rot="10800000">
              <a:off x="9167491" y="299241"/>
              <a:ext cx="677636" cy="68303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/>
            <p:cNvSpPr/>
            <p:nvPr userDrawn="1"/>
          </p:nvSpPr>
          <p:spPr>
            <a:xfrm rot="10800000">
              <a:off x="8501602" y="299240"/>
              <a:ext cx="677636" cy="68303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1" y="37085"/>
            <a:ext cx="1681331" cy="912534"/>
          </a:xfrm>
          <a:prstGeom prst="rect">
            <a:avLst/>
          </a:prstGeom>
        </p:spPr>
      </p:pic>
      <p:pic>
        <p:nvPicPr>
          <p:cNvPr id="23" name="Imagen 22" descr="MinAmbiente Todos por un nuevo paÃ­s">
            <a:extLst>
              <a:ext uri="{FF2B5EF4-FFF2-40B4-BE49-F238E27FC236}">
                <a16:creationId xmlns:a16="http://schemas.microsoft.com/office/drawing/2014/main" id="{57DC88CC-5F91-490C-AF96-1B2E168627AB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" r="52307"/>
          <a:stretch/>
        </p:blipFill>
        <p:spPr bwMode="auto">
          <a:xfrm>
            <a:off x="10240968" y="5735637"/>
            <a:ext cx="1333042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Imagen 23" descr="MinAmbiente Todos por un nuevo paÃ­s">
            <a:extLst>
              <a:ext uri="{FF2B5EF4-FFF2-40B4-BE49-F238E27FC236}">
                <a16:creationId xmlns:a16="http://schemas.microsoft.com/office/drawing/2014/main" id="{A579A387-0454-440A-BDC1-BEC8DC421D86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6"/>
          <a:stretch/>
        </p:blipFill>
        <p:spPr bwMode="auto">
          <a:xfrm>
            <a:off x="10240968" y="6221792"/>
            <a:ext cx="1631314" cy="381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BDCDBB14-3F6C-4BA0-971F-7EB8288CEA7D}"/>
              </a:ext>
            </a:extLst>
          </p:cNvPr>
          <p:cNvCxnSpPr/>
          <p:nvPr userDrawn="1"/>
        </p:nvCxnSpPr>
        <p:spPr>
          <a:xfrm>
            <a:off x="10122900" y="5735637"/>
            <a:ext cx="0" cy="86715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27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853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03879"/>
          </a:xfrm>
        </p:spPr>
        <p:txBody>
          <a:bodyPr>
            <a:normAutofit fontScale="90000"/>
          </a:bodyPr>
          <a:lstStyle/>
          <a:p>
            <a:r>
              <a:rPr lang="es-ES" sz="3600" b="1" dirty="0">
                <a:gradFill flip="none" rotWithShape="1">
                  <a:gsLst>
                    <a:gs pos="0">
                      <a:schemeClr val="accent6">
                        <a:alpha val="95000"/>
                        <a:lumMod val="47000"/>
                      </a:schemeClr>
                    </a:gs>
                    <a:gs pos="48000">
                      <a:schemeClr val="accent6">
                        <a:lumMod val="97000"/>
                        <a:lumOff val="3000"/>
                      </a:schemeClr>
                    </a:gs>
                    <a:gs pos="100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Atención a Peticiones, quejas, reclamos, sugerencias, denuncias y felicitaciones</a:t>
            </a:r>
            <a:endParaRPr lang="es-ES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428999"/>
            <a:ext cx="9144000" cy="2068033"/>
          </a:xfrm>
        </p:spPr>
        <p:txBody>
          <a:bodyPr/>
          <a:lstStyle/>
          <a:p>
            <a:r>
              <a:rPr lang="es-ES" b="1" dirty="0"/>
              <a:t>Autoridad Nacional de Licencias Ambientales - ANLA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endParaRPr lang="es-ES" sz="2000" b="1" dirty="0">
              <a:solidFill>
                <a:schemeClr val="tx1"/>
              </a:solidFill>
            </a:endParaRPr>
          </a:p>
          <a:p>
            <a:r>
              <a:rPr lang="es-CO" sz="1600" b="1" dirty="0"/>
              <a:t>GRUPO ATENCIÓN AL CIUDADANO</a:t>
            </a:r>
          </a:p>
          <a:p>
            <a:r>
              <a:rPr lang="es-CO" sz="1600" b="1" dirty="0"/>
              <a:t>1 de Enero a 31 de Marzo de 2019</a:t>
            </a:r>
          </a:p>
          <a:p>
            <a:endParaRPr lang="es-ES" sz="2000" b="1" dirty="0">
              <a:solidFill>
                <a:schemeClr val="tx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9960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617913" y="1773727"/>
            <a:ext cx="11103427" cy="1022176"/>
          </a:xfrm>
        </p:spPr>
        <p:txBody>
          <a:bodyPr/>
          <a:lstStyle/>
          <a:p>
            <a:pPr marL="0" indent="0" algn="just">
              <a:spcAft>
                <a:spcPts val="1800"/>
              </a:spcAft>
              <a:buNone/>
            </a:pPr>
            <a:r>
              <a:rPr lang="es-CO" sz="1600" dirty="0"/>
              <a:t>De las 7788 peticiones, quejas, reclamos, sugerencias y felicitaciones recibidas 4887 corresponden a </a:t>
            </a:r>
            <a:r>
              <a:rPr lang="es-CO" sz="1600" b="1" dirty="0"/>
              <a:t>SOLICITUDES VERBALES </a:t>
            </a:r>
            <a:r>
              <a:rPr lang="es-CO" sz="1600" dirty="0"/>
              <a:t>recibidas a través de los canales chat, telefónico y presencial, las cuales fueron atendidas directamente en el centro de atención al ciudadano, y se discriminan como se ilustra a continuación: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44285" y="1077070"/>
            <a:ext cx="11103426" cy="569130"/>
          </a:xfrm>
        </p:spPr>
        <p:txBody>
          <a:bodyPr anchor="b"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CO" sz="20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PETICIONES VERBALES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2F489A6-9DE6-4FD7-9E1A-B7CCC5DA32B3}"/>
              </a:ext>
            </a:extLst>
          </p:cNvPr>
          <p:cNvSpPr/>
          <p:nvPr/>
        </p:nvSpPr>
        <p:spPr>
          <a:xfrm>
            <a:off x="661425" y="5653339"/>
            <a:ext cx="10869145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es-ES" sz="160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pitchFamily="34" charset="0"/>
              </a:rPr>
              <a:t>A todas se les otorgó respuesta definitiva, en ningún caso se negó acceso a la información acorde con la normatividad y sin excepción alguna se atendieron dentro de los términos legales y reglamentarios.</a:t>
            </a:r>
            <a:endParaRPr lang="es-ES" sz="1400" dirty="0">
              <a:ln w="0"/>
              <a:solidFill>
                <a:srgbClr val="70AD47">
                  <a:lumMod val="75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1DD71C9-CDDC-45B3-87AB-AF894B84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02" y="3193503"/>
            <a:ext cx="4501666" cy="13216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71286C26-E662-4008-BB6F-CC78301A0BC0}"/>
              </a:ext>
            </a:extLst>
          </p:cNvPr>
          <p:cNvSpPr/>
          <p:nvPr/>
        </p:nvSpPr>
        <p:spPr>
          <a:xfrm>
            <a:off x="6397167" y="5040295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44B4D88D-D62B-488D-91AA-61FA00C95D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161313"/>
              </p:ext>
            </p:extLst>
          </p:nvPr>
        </p:nvGraphicFramePr>
        <p:xfrm>
          <a:off x="5901180" y="2912027"/>
          <a:ext cx="5411862" cy="2042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4413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3566AD4-9CDA-4176-BDEA-604266F3A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510" y="1010094"/>
            <a:ext cx="11102975" cy="765544"/>
          </a:xfrm>
        </p:spPr>
        <p:txBody>
          <a:bodyPr>
            <a:noAutofit/>
          </a:bodyPr>
          <a:lstStyle/>
          <a:p>
            <a:pPr algn="ctr"/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r>
              <a:rPr lang="es-CO" sz="2800" dirty="0"/>
              <a:t> </a:t>
            </a: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r>
              <a:rPr lang="es-CO" sz="2000" b="1" dirty="0"/>
              <a:t>QUEJAS, RECLAMOS, SUGERENCIAS Y FELICITACIONES </a:t>
            </a:r>
            <a:endParaRPr lang="es-ES" sz="2800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58886175-E07E-44AD-80D0-B29FA372A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331" y="2752140"/>
            <a:ext cx="4346464" cy="3005663"/>
          </a:xfrm>
        </p:spPr>
        <p:txBody>
          <a:bodyPr/>
          <a:lstStyle/>
          <a:p>
            <a:pPr algn="just"/>
            <a:r>
              <a:rPr lang="es-CO" sz="1600" dirty="0">
                <a:solidFill>
                  <a:schemeClr val="tx1"/>
                </a:solidFill>
              </a:rPr>
              <a:t>Para el periodo comprendido entre el 1° de enero y el 31 de marzo de 2019, la Autoridad Nacional de Licencias Ambientales - ANLA recibió 130 reclamos, 2 quejas y 1 felicitación, para un total de 133 QRSF.</a:t>
            </a:r>
          </a:p>
          <a:p>
            <a:pPr algn="just"/>
            <a:r>
              <a:rPr lang="es-CO" sz="1600" dirty="0">
                <a:solidFill>
                  <a:schemeClr val="tx1"/>
                </a:solidFill>
              </a:rPr>
              <a:t>El porcentaje de cumplimiento de la oportunidad en la respuesta correspondió al 98%.</a:t>
            </a:r>
          </a:p>
          <a:p>
            <a:r>
              <a:rPr lang="es-ES" sz="1600" dirty="0"/>
              <a:t>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4E3817A-267B-492B-BE4A-EA9E94F87998}"/>
              </a:ext>
            </a:extLst>
          </p:cNvPr>
          <p:cNvSpPr/>
          <p:nvPr/>
        </p:nvSpPr>
        <p:spPr>
          <a:xfrm>
            <a:off x="6306651" y="5526971"/>
            <a:ext cx="425872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900" dirty="0"/>
              <a:t>Fuente: Base de Datos Grupo Atención al Ciudadano, corte a 31 de marzo de 2019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B41749F-6E1D-4871-AACD-47BC0CE9BA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9930586"/>
              </p:ext>
            </p:extLst>
          </p:nvPr>
        </p:nvGraphicFramePr>
        <p:xfrm>
          <a:off x="5922335" y="2179675"/>
          <a:ext cx="5252484" cy="3296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3141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21565D4-C41E-47DC-B859-7FC958386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510" y="1095153"/>
            <a:ext cx="11102975" cy="597157"/>
          </a:xfrm>
        </p:spPr>
        <p:txBody>
          <a:bodyPr>
            <a:noAutofit/>
          </a:bodyPr>
          <a:lstStyle/>
          <a:p>
            <a:pPr algn="ctr"/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r>
              <a:rPr lang="es-CO" sz="2800" dirty="0"/>
              <a:t> </a:t>
            </a: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000" b="1" dirty="0"/>
            </a:br>
            <a:r>
              <a:rPr lang="es-CO" sz="2000" b="1" dirty="0"/>
              <a:t>QRSF POR GRUPO DE TRABAJO</a:t>
            </a:r>
            <a:endParaRPr lang="es-ES" sz="2800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A8D2498-F0AD-4474-8128-025CFC891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484" y="5506989"/>
            <a:ext cx="10967001" cy="89697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s-CO" sz="1400" dirty="0">
                <a:solidFill>
                  <a:schemeClr val="tx1"/>
                </a:solidFill>
              </a:rPr>
              <a:t>Del total de reclamos recibidos (130) con corte al 31 de marzo de 2019, el 49% corresponde a la Subdirección de Evaluación y Seguimiento (SES), el 33% a la Subdirección Administrativa y Financiera (SAF) y el 18% restante a la Subdirección de Instrumentos, Permisos y Tramites Ambientales (SIPTA). Las quejas (2) y la felicitación corresponden al Grupo de Atención al Ciudadano. En el trimestre no se recibieron sugerencias.</a:t>
            </a:r>
            <a:endParaRPr lang="es-ES" sz="1400"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02D0EFC-E427-4873-A812-6C78A8E84C9F}"/>
              </a:ext>
            </a:extLst>
          </p:cNvPr>
          <p:cNvGraphicFramePr>
            <a:graphicFrameLocks/>
          </p:cNvGraphicFramePr>
          <p:nvPr/>
        </p:nvGraphicFramePr>
        <p:xfrm>
          <a:off x="6417833" y="2217963"/>
          <a:ext cx="4465462" cy="2647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80964E21-FAA6-46BF-B083-4AB6C15146D1}"/>
              </a:ext>
            </a:extLst>
          </p:cNvPr>
          <p:cNvSpPr/>
          <p:nvPr/>
        </p:nvSpPr>
        <p:spPr>
          <a:xfrm>
            <a:off x="6521200" y="4914094"/>
            <a:ext cx="425872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900" dirty="0"/>
              <a:t>Fuente: Base de Datos Grupo Atención al Ciudadano, corte a 31 de marzo de 2019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B3DC761-EED8-4F31-ABFE-9EA678C413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4075" y="1903509"/>
            <a:ext cx="3826726" cy="339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6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4512" y="5715758"/>
            <a:ext cx="11023938" cy="709612"/>
          </a:xfrm>
        </p:spPr>
        <p:txBody>
          <a:bodyPr/>
          <a:lstStyle/>
          <a:p>
            <a:pPr algn="just"/>
            <a:r>
              <a:rPr lang="es-CO" sz="1400" dirty="0">
                <a:solidFill>
                  <a:schemeClr val="tx1"/>
                </a:solidFill>
              </a:rPr>
              <a:t>Con corte al 31 de marzo de 2019, se identifica que el mayor volumen de reclamos el 64% obedece a la MORA en los tramites y servicios que adelantan los usuarios ante la Entidad y el 27% corresponde a operatividad de la Ventanilla Integral de Trámites Ambientales en Línea – VITAL. El porcentaje restante presenta inconformidad en relación con otros motivos.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D1BEE52-F894-4013-AFA5-6FC86BA4D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512" y="1084521"/>
            <a:ext cx="11102975" cy="655512"/>
          </a:xfrm>
        </p:spPr>
        <p:txBody>
          <a:bodyPr>
            <a:noAutofit/>
          </a:bodyPr>
          <a:lstStyle/>
          <a:p>
            <a:pPr algn="ctr"/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r>
              <a:rPr lang="es-CO" sz="2800" dirty="0"/>
              <a:t> </a:t>
            </a: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br>
              <a:rPr lang="es-CO" sz="2800" dirty="0"/>
            </a:br>
            <a:r>
              <a:rPr lang="es-CO" sz="2000" b="1" dirty="0"/>
              <a:t>ASUNTO DE LAS QUEJAS Y RECLAMOS </a:t>
            </a:r>
            <a:endParaRPr lang="es-ES" sz="28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8DCA406-7554-457F-8803-C91111D99D1B}"/>
              </a:ext>
            </a:extLst>
          </p:cNvPr>
          <p:cNvSpPr/>
          <p:nvPr/>
        </p:nvSpPr>
        <p:spPr>
          <a:xfrm>
            <a:off x="6278067" y="5284381"/>
            <a:ext cx="425872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900" dirty="0"/>
              <a:t>Fuente: Base de Datos Grupo Atención al Ciudadano, corte a 31 de marzo de 2019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7B81BB1-90DB-4765-812A-2308FEBA71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6798834"/>
              </p:ext>
            </p:extLst>
          </p:nvPr>
        </p:nvGraphicFramePr>
        <p:xfrm>
          <a:off x="6056481" y="1970864"/>
          <a:ext cx="4578834" cy="331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9FF89FDA-A11F-4392-8712-4CED25729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6685" y="3014824"/>
            <a:ext cx="3847410" cy="149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7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9582" y="1137684"/>
            <a:ext cx="9526772" cy="4952873"/>
          </a:xfrm>
        </p:spPr>
        <p:txBody>
          <a:bodyPr/>
          <a:lstStyle/>
          <a:p>
            <a:pPr algn="ctr"/>
            <a:r>
              <a:rPr lang="es-CO" sz="2000" b="1" dirty="0">
                <a:solidFill>
                  <a:schemeClr val="tx1"/>
                </a:solidFill>
                <a:ea typeface="+mj-ea"/>
                <a:cs typeface="+mj-cs"/>
              </a:rPr>
              <a:t>CONTROL Y SEGUIMIENTO A LOS DERECHOS DE PETICIÓN</a:t>
            </a:r>
          </a:p>
          <a:p>
            <a:pPr algn="just"/>
            <a:endParaRPr lang="es-CO" sz="2000" dirty="0">
              <a:solidFill>
                <a:schemeClr val="tx1"/>
              </a:solidFill>
            </a:endParaRPr>
          </a:p>
          <a:p>
            <a:pPr algn="just"/>
            <a:r>
              <a:rPr lang="es-CO" sz="2000" dirty="0">
                <a:solidFill>
                  <a:schemeClr val="tx1"/>
                </a:solidFill>
              </a:rPr>
              <a:t>Corresponde a la ANLA, atender los derechos de petición acorde con los preceptos legales y constitucionales vigentes.</a:t>
            </a:r>
          </a:p>
          <a:p>
            <a:pPr algn="just"/>
            <a:endParaRPr lang="es-CO" sz="2000" dirty="0">
              <a:solidFill>
                <a:schemeClr val="tx1"/>
              </a:solidFill>
            </a:endParaRPr>
          </a:p>
          <a:p>
            <a:pPr algn="just"/>
            <a:r>
              <a:rPr lang="es-CO" sz="2000" dirty="0">
                <a:solidFill>
                  <a:schemeClr val="tx1"/>
                </a:solidFill>
              </a:rPr>
              <a:t>En tal virtud, la entidad diseñó mecanismos que le permitieran atender en términos de eficacia, eficiencia y efectividad, los derechos de petición; se perfiló una nueva herramienta tecnológica que ha permitido hacer un seguimiento y control mas efectivo, que permite a su vez, disminuir los términos para otorgar las respuestas.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805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4286" y="1063256"/>
            <a:ext cx="11103426" cy="484537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ES" sz="2000" b="1" dirty="0"/>
              <a:t>ESTADO DE PETICIONES QUE INGRESARON EN LOS MESES DE ENERO A MARZO DE 2019</a:t>
            </a:r>
            <a:endParaRPr lang="es-CO" sz="2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4286" y="1945758"/>
            <a:ext cx="11210051" cy="4518837"/>
          </a:xfrm>
        </p:spPr>
        <p:txBody>
          <a:bodyPr/>
          <a:lstStyle/>
          <a:p>
            <a:pPr algn="just"/>
            <a:r>
              <a:rPr lang="es-CO" sz="1600" dirty="0">
                <a:solidFill>
                  <a:schemeClr val="tx1"/>
                </a:solidFill>
              </a:rPr>
              <a:t>En el primer trimestre del año 2019 se recibieron </a:t>
            </a:r>
            <a:r>
              <a:rPr lang="es-CO" sz="1600" b="1" dirty="0">
                <a:solidFill>
                  <a:schemeClr val="tx1"/>
                </a:solidFill>
              </a:rPr>
              <a:t>7788</a:t>
            </a:r>
            <a:r>
              <a:rPr lang="es-CO" sz="1600" dirty="0">
                <a:solidFill>
                  <a:schemeClr val="tx1"/>
                </a:solidFill>
              </a:rPr>
              <a:t> peticiones, quejas, reclamos, sugerencias y felicitaciones, de los cuales </a:t>
            </a:r>
            <a:r>
              <a:rPr lang="es-CO" sz="1600" b="1" dirty="0">
                <a:solidFill>
                  <a:schemeClr val="tx1"/>
                </a:solidFill>
              </a:rPr>
              <a:t>268</a:t>
            </a:r>
            <a:r>
              <a:rPr lang="es-CO" sz="1600" dirty="0">
                <a:solidFill>
                  <a:schemeClr val="tx1"/>
                </a:solidFill>
              </a:rPr>
              <a:t> corresponden a la vigencia 2018 y se atendieron en el año 2019. </a:t>
            </a: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ctr"/>
            <a:endParaRPr lang="es-CO" sz="1800" b="1" dirty="0">
              <a:solidFill>
                <a:schemeClr val="tx1"/>
              </a:solidFill>
            </a:endParaRPr>
          </a:p>
          <a:p>
            <a:pPr algn="ctr"/>
            <a:endParaRPr lang="es-CO" sz="1800" dirty="0">
              <a:solidFill>
                <a:schemeClr val="tx1"/>
              </a:solidFill>
            </a:endParaRPr>
          </a:p>
          <a:p>
            <a:pPr algn="ctr"/>
            <a:r>
              <a:rPr lang="es-CO" sz="1600" dirty="0">
                <a:solidFill>
                  <a:schemeClr val="tx1"/>
                </a:solidFill>
              </a:rPr>
              <a:t>En ninguno de los casos se ha negado acceso a la información.</a:t>
            </a:r>
            <a:endParaRPr lang="es-ES" sz="1600" dirty="0">
              <a:solidFill>
                <a:schemeClr val="tx1"/>
              </a:solidFill>
            </a:endParaRPr>
          </a:p>
          <a:p>
            <a:pPr algn="just"/>
            <a:endParaRPr lang="es-CO" sz="2000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EC47104-5F76-4BCB-ADB8-19F5B74D39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761930"/>
              </p:ext>
            </p:extLst>
          </p:nvPr>
        </p:nvGraphicFramePr>
        <p:xfrm>
          <a:off x="5625792" y="2866794"/>
          <a:ext cx="5523060" cy="2750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:a16="http://schemas.microsoft.com/office/drawing/2014/main" id="{C0EAAAEC-DA2A-4402-80A3-680F153005B6}"/>
              </a:ext>
            </a:extLst>
          </p:cNvPr>
          <p:cNvSpPr/>
          <p:nvPr/>
        </p:nvSpPr>
        <p:spPr>
          <a:xfrm>
            <a:off x="6177378" y="5627221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6C9A465-6065-41F8-98F3-A6C3B90B8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147" y="2784893"/>
            <a:ext cx="4263429" cy="290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69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4286" y="1063256"/>
            <a:ext cx="11103426" cy="484537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ES" sz="2000" b="1" dirty="0"/>
              <a:t>ESTADO DE PETICIONES ATENDIDAS POR DEPENDENCIA</a:t>
            </a:r>
            <a:endParaRPr lang="es-CO" sz="2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4286" y="1637414"/>
            <a:ext cx="11210051" cy="4827182"/>
          </a:xfrm>
        </p:spPr>
        <p:txBody>
          <a:bodyPr/>
          <a:lstStyle/>
          <a:p>
            <a:pPr algn="just"/>
            <a:r>
              <a:rPr lang="es-CO" sz="1600" dirty="0">
                <a:solidFill>
                  <a:schemeClr val="tx1"/>
                </a:solidFill>
              </a:rPr>
              <a:t>De las </a:t>
            </a:r>
            <a:r>
              <a:rPr lang="es-CO" sz="1600" b="1" dirty="0">
                <a:solidFill>
                  <a:schemeClr val="tx1"/>
                </a:solidFill>
              </a:rPr>
              <a:t>7788</a:t>
            </a:r>
            <a:r>
              <a:rPr lang="es-CO" sz="1600" dirty="0">
                <a:solidFill>
                  <a:schemeClr val="tx1"/>
                </a:solidFill>
              </a:rPr>
              <a:t> peticiones, quejas, reclamos, sugerencias y felicitaciones recibidas en el I trimestre de 2019, </a:t>
            </a:r>
            <a:r>
              <a:rPr lang="es-CO" sz="1600" b="1" dirty="0">
                <a:solidFill>
                  <a:schemeClr val="tx1"/>
                </a:solidFill>
              </a:rPr>
              <a:t>355</a:t>
            </a:r>
            <a:r>
              <a:rPr lang="es-CO" sz="1600" dirty="0">
                <a:solidFill>
                  <a:schemeClr val="tx1"/>
                </a:solidFill>
              </a:rPr>
              <a:t> se atendieron fuera de término. </a:t>
            </a: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ctr"/>
            <a:endParaRPr lang="es-CO" sz="1800" b="1" dirty="0">
              <a:solidFill>
                <a:schemeClr val="tx1"/>
              </a:solidFill>
            </a:endParaRPr>
          </a:p>
          <a:p>
            <a:pPr algn="just"/>
            <a:endParaRPr lang="es-CO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0EAAAEC-DA2A-4402-80A3-680F153005B6}"/>
              </a:ext>
            </a:extLst>
          </p:cNvPr>
          <p:cNvSpPr/>
          <p:nvPr/>
        </p:nvSpPr>
        <p:spPr>
          <a:xfrm>
            <a:off x="8250727" y="6249152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80EA125-EDD1-44EB-BC21-70039CEA97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000"/>
          <a:stretch/>
        </p:blipFill>
        <p:spPr>
          <a:xfrm>
            <a:off x="1933529" y="2158409"/>
            <a:ext cx="3747350" cy="405973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BFF3D694-B22F-45E7-BE49-91E44D9A1D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9368"/>
          <a:stretch/>
        </p:blipFill>
        <p:spPr>
          <a:xfrm>
            <a:off x="6400893" y="2158409"/>
            <a:ext cx="3700548" cy="4059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73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4285" y="1049721"/>
            <a:ext cx="11103426" cy="539255"/>
          </a:xfrm>
        </p:spPr>
        <p:txBody>
          <a:bodyPr>
            <a:normAutofit/>
          </a:bodyPr>
          <a:lstStyle/>
          <a:p>
            <a:pPr algn="ctr"/>
            <a:r>
              <a:rPr lang="es-ES" sz="2000" b="1" dirty="0"/>
              <a:t>TIEMPO DE RESPUESTA</a:t>
            </a:r>
            <a:endParaRPr lang="es-CO" sz="2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4285" y="1727200"/>
            <a:ext cx="11006853" cy="2625969"/>
          </a:xfrm>
        </p:spPr>
        <p:txBody>
          <a:bodyPr/>
          <a:lstStyle/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CO" sz="1600" dirty="0">
                <a:latin typeface="Century Gothic" panose="020B0502020202020204" pitchFamily="34" charset="0"/>
              </a:rPr>
              <a:t>De los </a:t>
            </a:r>
            <a:r>
              <a:rPr lang="es-CO" sz="1600" b="1" dirty="0">
                <a:latin typeface="Century Gothic" panose="020B0502020202020204" pitchFamily="34" charset="0"/>
              </a:rPr>
              <a:t>563 </a:t>
            </a:r>
            <a:r>
              <a:rPr lang="es-CO" sz="1600" dirty="0">
                <a:latin typeface="Century Gothic" panose="020B0502020202020204" pitchFamily="34" charset="0"/>
              </a:rPr>
              <a:t>Derechos de Petición ordinarios con término de 10 días, el promedio de días utilizados en la respuesta fue de </a:t>
            </a:r>
            <a:r>
              <a:rPr lang="es-CO" sz="1600" b="1" dirty="0">
                <a:latin typeface="Century Gothic" panose="020B0502020202020204" pitchFamily="34" charset="0"/>
              </a:rPr>
              <a:t>8,66 días.</a:t>
            </a:r>
          </a:p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CO" sz="1600" dirty="0">
                <a:latin typeface="Century Gothic" panose="020B0502020202020204" pitchFamily="34" charset="0"/>
              </a:rPr>
              <a:t>De los </a:t>
            </a:r>
            <a:r>
              <a:rPr lang="es-CO" sz="1600" b="1" dirty="0">
                <a:latin typeface="Century Gothic" panose="020B0502020202020204" pitchFamily="34" charset="0"/>
              </a:rPr>
              <a:t>2318</a:t>
            </a:r>
            <a:r>
              <a:rPr lang="es-CO" sz="1600" dirty="0">
                <a:latin typeface="Century Gothic" panose="020B0502020202020204" pitchFamily="34" charset="0"/>
              </a:rPr>
              <a:t> Derechos de Petición ordinarios con término de 15 días, el promedio de días utilizados en la respuesta fue de </a:t>
            </a:r>
            <a:r>
              <a:rPr lang="es-CO" sz="1600" b="1" dirty="0">
                <a:latin typeface="Century Gothic" panose="020B0502020202020204" pitchFamily="34" charset="0"/>
              </a:rPr>
              <a:t>10,22 días.</a:t>
            </a:r>
          </a:p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CO" sz="1600" dirty="0">
                <a:latin typeface="Century Gothic" panose="020B0502020202020204" pitchFamily="34" charset="0"/>
              </a:rPr>
              <a:t>De los </a:t>
            </a:r>
            <a:r>
              <a:rPr lang="es-CO" sz="1600" b="1" dirty="0">
                <a:latin typeface="Century Gothic" panose="020B0502020202020204" pitchFamily="34" charset="0"/>
              </a:rPr>
              <a:t>20 </a:t>
            </a:r>
            <a:r>
              <a:rPr lang="es-CO" sz="1600" dirty="0">
                <a:latin typeface="Century Gothic" panose="020B0502020202020204" pitchFamily="34" charset="0"/>
              </a:rPr>
              <a:t>Derechos de Petición ordinarios con término de 30 días, el promedio de días utilizados en la respuesta fue de </a:t>
            </a:r>
            <a:r>
              <a:rPr lang="es-CO" sz="1600" b="1" dirty="0">
                <a:latin typeface="Century Gothic" panose="020B0502020202020204" pitchFamily="34" charset="0"/>
              </a:rPr>
              <a:t>27,5 días.</a:t>
            </a:r>
          </a:p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CO" sz="1600" dirty="0">
                <a:latin typeface="Century Gothic" panose="020B0502020202020204" pitchFamily="34" charset="0"/>
              </a:rPr>
              <a:t>De los </a:t>
            </a:r>
            <a:r>
              <a:rPr lang="es-CO" sz="1600" b="1" dirty="0">
                <a:latin typeface="Century Gothic" panose="020B0502020202020204" pitchFamily="34" charset="0"/>
              </a:rPr>
              <a:t>4887 </a:t>
            </a:r>
            <a:r>
              <a:rPr lang="es-CO" sz="1600" dirty="0">
                <a:latin typeface="Century Gothic" panose="020B0502020202020204" pitchFamily="34" charset="0"/>
              </a:rPr>
              <a:t>derechos de petición verbales recibidos por medio de los canales chat, telefónico y presencial, el promedio de días utilizados en la respuesta fue de 0 días, ya que estas solicitudes se atienden de manera inmediata en el centro de atención al ciudadano. </a:t>
            </a:r>
          </a:p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endParaRPr lang="es-CO" sz="1600" b="1" dirty="0">
              <a:latin typeface="Century Gothic" panose="020B0502020202020204" pitchFamily="34" charset="0"/>
            </a:endParaRPr>
          </a:p>
          <a:p>
            <a:pPr marL="0" lvl="1" algn="just">
              <a:spcBef>
                <a:spcPts val="1000"/>
              </a:spcBef>
            </a:pPr>
            <a:endParaRPr lang="es-CO" sz="16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124213E-08D3-4E67-A39D-F49F1B46F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058" y="4353169"/>
            <a:ext cx="6532786" cy="190688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A4CA960-03C7-4EC6-A04C-96FE31C75B69}"/>
              </a:ext>
            </a:extLst>
          </p:cNvPr>
          <p:cNvSpPr/>
          <p:nvPr/>
        </p:nvSpPr>
        <p:spPr>
          <a:xfrm>
            <a:off x="3886054" y="6260049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</p:spTree>
    <p:extLst>
      <p:ext uri="{BB962C8B-B14F-4D97-AF65-F5344CB8AC3E}">
        <p14:creationId xmlns:p14="http://schemas.microsoft.com/office/powerpoint/2010/main" val="171963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8143" y="4634524"/>
            <a:ext cx="5115179" cy="1774092"/>
          </a:xfrm>
        </p:spPr>
        <p:txBody>
          <a:bodyPr/>
          <a:lstStyle/>
          <a:p>
            <a:pPr algn="just"/>
            <a:r>
              <a:rPr lang="es-CO" sz="1600" dirty="0">
                <a:solidFill>
                  <a:schemeClr val="tx1"/>
                </a:solidFill>
              </a:rPr>
              <a:t>Del total de peticiones, quejas, reclamos, sugerencias y felicitaciones atendidos por la ANLA (7788), 160 se remitieron por competencia a otras entidades públicas, tal y como lo prevé el Código de Procedimiento Administrativo y de lo Contencioso Administrativo en su artículo 21.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47665A0B-A7EE-4DA2-B9EB-50F0CDC82383}"/>
              </a:ext>
            </a:extLst>
          </p:cNvPr>
          <p:cNvSpPr txBox="1">
            <a:spLocks/>
          </p:cNvSpPr>
          <p:nvPr/>
        </p:nvSpPr>
        <p:spPr>
          <a:xfrm>
            <a:off x="7002020" y="1177824"/>
            <a:ext cx="4372707" cy="729353"/>
          </a:xfrm>
          <a:prstGeom prst="rect">
            <a:avLst/>
          </a:prstGeom>
        </p:spPr>
        <p:txBody>
          <a:bodyPr anchor="b">
            <a:noAutofit/>
          </a:bodyPr>
          <a:lstStyle>
            <a:defPPr>
              <a:defRPr lang="es-E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3600" b="1">
                <a:gradFill flip="none" rotWithShape="1">
                  <a:gsLst>
                    <a:gs pos="0">
                      <a:schemeClr val="accent6">
                        <a:alpha val="95000"/>
                        <a:lumMod val="47000"/>
                      </a:schemeClr>
                    </a:gs>
                    <a:gs pos="48000">
                      <a:schemeClr val="accent6">
                        <a:lumMod val="97000"/>
                        <a:lumOff val="3000"/>
                      </a:schemeClr>
                    </a:gs>
                    <a:gs pos="100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es-ES" sz="2000" dirty="0">
                <a:solidFill>
                  <a:schemeClr val="tx1"/>
                </a:solidFill>
              </a:rPr>
              <a:t>DENUNCIAS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11ADEBBD-0802-4AA0-864C-E2FD5E26CA4A}"/>
              </a:ext>
            </a:extLst>
          </p:cNvPr>
          <p:cNvSpPr txBox="1">
            <a:spLocks/>
          </p:cNvSpPr>
          <p:nvPr/>
        </p:nvSpPr>
        <p:spPr>
          <a:xfrm>
            <a:off x="1673882" y="1186067"/>
            <a:ext cx="4372707" cy="72935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 b="1">
                <a:gradFill flip="none" rotWithShape="1">
                  <a:gsLst>
                    <a:gs pos="0">
                      <a:schemeClr val="accent6">
                        <a:alpha val="95000"/>
                        <a:lumMod val="47000"/>
                      </a:schemeClr>
                    </a:gs>
                    <a:gs pos="48000">
                      <a:schemeClr val="accent6">
                        <a:lumMod val="97000"/>
                        <a:lumOff val="3000"/>
                      </a:schemeClr>
                    </a:gs>
                    <a:gs pos="100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es-ES" sz="2000" dirty="0">
                <a:solidFill>
                  <a:schemeClr val="tx1"/>
                </a:solidFill>
              </a:rPr>
              <a:t>TRASLADO POR COMPETENCIA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6C75788F-0DE3-46A8-A084-61EA5C0AEF29}"/>
              </a:ext>
            </a:extLst>
          </p:cNvPr>
          <p:cNvSpPr txBox="1">
            <a:spLocks/>
          </p:cNvSpPr>
          <p:nvPr/>
        </p:nvSpPr>
        <p:spPr>
          <a:xfrm>
            <a:off x="6705594" y="2284393"/>
            <a:ext cx="4965560" cy="37549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dirty="0">
                <a:solidFill>
                  <a:schemeClr val="tx1"/>
                </a:solidFill>
              </a:rPr>
              <a:t>La competencia de la entidad está definida principalmente en el Decreto 3573 de 2011.</a:t>
            </a:r>
          </a:p>
          <a:p>
            <a:pPr algn="just"/>
            <a:r>
              <a:rPr lang="es-CO" sz="1600" dirty="0">
                <a:solidFill>
                  <a:schemeClr val="tx1"/>
                </a:solidFill>
              </a:rPr>
              <a:t>La ANLA ha venido dando tramite a las denuncias ambientales concernientes a la Ley 1333 de 2009 o que tengan relación directa con una posible afectación ambiental, de las cuales entre el 1° de enero y el 31 de marzo de 2019, se recibieron 97.</a:t>
            </a:r>
          </a:p>
          <a:p>
            <a:pPr algn="just"/>
            <a:r>
              <a:rPr lang="es-CO" sz="1600" dirty="0">
                <a:solidFill>
                  <a:schemeClr val="tx1"/>
                </a:solidFill>
              </a:rPr>
              <a:t>Las referidas a otros temas se tramitan de acuerdo con el asunto que trata y la norma que lo regula.</a:t>
            </a:r>
          </a:p>
          <a:p>
            <a:pPr algn="just"/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4756D8B-31A9-45C7-BD20-349946379A35}"/>
              </a:ext>
            </a:extLst>
          </p:cNvPr>
          <p:cNvSpPr/>
          <p:nvPr/>
        </p:nvSpPr>
        <p:spPr>
          <a:xfrm>
            <a:off x="1720019" y="4155261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48EFAFD-52EE-4154-946D-47E524B1E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077" y="2633467"/>
            <a:ext cx="4060315" cy="152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57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544286" y="1471830"/>
            <a:ext cx="11103426" cy="729353"/>
          </a:xfrm>
        </p:spPr>
        <p:txBody>
          <a:bodyPr/>
          <a:lstStyle/>
          <a:p>
            <a:pPr marL="0" indent="0" algn="just">
              <a:buNone/>
            </a:pPr>
            <a:r>
              <a:rPr lang="es-CO" sz="1400" dirty="0"/>
              <a:t>El 34,77% de las peticiones, tienen relación con asuntos de la Subdirección de Evaluación y Seguimiento, el 33,27% con la Subdirección de Instrumentos, Permisos y Trámites Ambientales, el 30,51% de la Subdirección Administrativa y Financiera y el restante 1,45% de la Dirección General, Oficina Asesora Jurídica y Oficina de Planeación.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44286" y="742476"/>
            <a:ext cx="11103426" cy="729353"/>
          </a:xfrm>
        </p:spPr>
        <p:txBody>
          <a:bodyPr anchor="b"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ES" sz="20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ASUNTO DE LAS PETICIONES POR GRUPO DE TRABAJO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8057B37-6695-4CB7-BBCF-C9914C05F448}"/>
              </a:ext>
            </a:extLst>
          </p:cNvPr>
          <p:cNvSpPr/>
          <p:nvPr/>
        </p:nvSpPr>
        <p:spPr>
          <a:xfrm>
            <a:off x="6431540" y="6339540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9A6CD56-37CA-40F8-A1C0-55BBC2CEC6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661190"/>
              </p:ext>
            </p:extLst>
          </p:nvPr>
        </p:nvGraphicFramePr>
        <p:xfrm>
          <a:off x="5635256" y="2201183"/>
          <a:ext cx="6012456" cy="4148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>
            <a:extLst>
              <a:ext uri="{FF2B5EF4-FFF2-40B4-BE49-F238E27FC236}">
                <a16:creationId xmlns:a16="http://schemas.microsoft.com/office/drawing/2014/main" id="{5A3FBDCF-1905-4D83-9DB5-85A52AF81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11" y="2201183"/>
            <a:ext cx="5076102" cy="414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47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2">
            <a:extLst>
              <a:ext uri="{FF2B5EF4-FFF2-40B4-BE49-F238E27FC236}">
                <a16:creationId xmlns:a16="http://schemas.microsoft.com/office/drawing/2014/main" id="{F70F1ACC-181A-4634-B3E4-673CC1FB3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285" y="1079002"/>
            <a:ext cx="11103426" cy="495118"/>
          </a:xfrm>
        </p:spPr>
        <p:txBody>
          <a:bodyPr anchor="b"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ES" sz="20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TEMA DE LAS PETICIONES </a:t>
            </a:r>
          </a:p>
        </p:txBody>
      </p:sp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id="{7F3D8294-E680-4F85-A9A5-B8B98520F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685375"/>
            <a:ext cx="11303837" cy="667056"/>
          </a:xfrm>
        </p:spPr>
        <p:txBody>
          <a:bodyPr/>
          <a:lstStyle/>
          <a:p>
            <a:pPr marL="0" indent="0" algn="just">
              <a:buNone/>
            </a:pPr>
            <a:r>
              <a:rPr lang="es-CO" sz="1400" dirty="0"/>
              <a:t>En aras del mejoramiento continuo que identifica las acciones de la Entidad, se caracterizaron las peticiones, quejas, reclamos, sugerencias y felicitaciones de acuerdo con los temas que son de competencia de la ANLA, lo cual se relaciona a continuación:</a:t>
            </a:r>
          </a:p>
          <a:p>
            <a:pPr marL="0" indent="0" algn="just">
              <a:buNone/>
            </a:pPr>
            <a:endParaRPr lang="es-CO" sz="1400" dirty="0"/>
          </a:p>
          <a:p>
            <a:pPr marL="0" indent="0" algn="just">
              <a:buNone/>
            </a:pPr>
            <a:endParaRPr lang="es-CO" sz="1400"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8D62BE7-8677-4E24-B43C-11F4D28143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45008"/>
              </p:ext>
            </p:extLst>
          </p:nvPr>
        </p:nvGraphicFramePr>
        <p:xfrm>
          <a:off x="5592726" y="2452511"/>
          <a:ext cx="6496493" cy="383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:a16="http://schemas.microsoft.com/office/drawing/2014/main" id="{98248665-33B1-44EE-A7BF-D072901BE383}"/>
              </a:ext>
            </a:extLst>
          </p:cNvPr>
          <p:cNvSpPr/>
          <p:nvPr/>
        </p:nvSpPr>
        <p:spPr>
          <a:xfrm>
            <a:off x="6797944" y="6292326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F40719E-42C0-4074-B6CC-24AC28C9B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" y="2452511"/>
            <a:ext cx="4933920" cy="38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01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544287" y="4657970"/>
            <a:ext cx="11103426" cy="1842551"/>
          </a:xfrm>
        </p:spPr>
        <p:txBody>
          <a:bodyPr/>
          <a:lstStyle/>
          <a:p>
            <a:pPr algn="just"/>
            <a:r>
              <a:rPr lang="es-CO" sz="1600" dirty="0"/>
              <a:t>El 90,28% de las peticiones fueron atendidas por el Grupo de Atención al Ciudadano, descongestionando a las áreas misionales en: SES 28,97% , SIPTA 32,89% y OTROS(Dirección General, Jurídica, Planeación) 0,33%. Adicionalmente, se atendió solicitudes correspondientes a la SAF 28,10%.</a:t>
            </a:r>
          </a:p>
          <a:p>
            <a:pPr algn="just"/>
            <a:r>
              <a:rPr lang="es-CO" sz="1600" dirty="0"/>
              <a:t>El 9,72% de las peticiones fueron atendidas por Grupo de Respuestas a Solicitudes Prioritarias descongestionando a las áreas misionales en: SES 9,56% Y SIPTA 0,16%.</a:t>
            </a:r>
          </a:p>
          <a:p>
            <a:pPr algn="just"/>
            <a:r>
              <a:rPr lang="es-CO" sz="1600" dirty="0"/>
              <a:t>Las 791 peticiones restantes, es decir, 10,15% corresponden a las respuestas emitidas directamente por las áreas.  </a:t>
            </a:r>
          </a:p>
          <a:p>
            <a:pPr algn="just"/>
            <a:endParaRPr lang="es-CO" sz="18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75548" y="1066801"/>
            <a:ext cx="11103426" cy="496185"/>
          </a:xfrm>
        </p:spPr>
        <p:txBody>
          <a:bodyPr anchor="b"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s-CO" sz="20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ESTRATEGIA DE DESCONGESTIÓN DE ÁREAS MISIONALES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073F574-F7DC-42EF-B46B-DC49136E3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174" y="2352404"/>
            <a:ext cx="4833650" cy="1842551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FE2E8D84-6AC2-47C8-9E48-64BFEE64AC92}"/>
              </a:ext>
            </a:extLst>
          </p:cNvPr>
          <p:cNvSpPr/>
          <p:nvPr/>
        </p:nvSpPr>
        <p:spPr>
          <a:xfrm>
            <a:off x="6559139" y="4365554"/>
            <a:ext cx="44198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Base de Datos Grupo Atención al Ciudadano, corte a 31 de marzo de 2019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71F2B13-52B3-400C-A379-7DD99B165E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096720"/>
              </p:ext>
            </p:extLst>
          </p:nvPr>
        </p:nvGraphicFramePr>
        <p:xfrm>
          <a:off x="5859195" y="1985151"/>
          <a:ext cx="5819777" cy="2386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3522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1227</Words>
  <Application>Microsoft Office PowerPoint</Application>
  <PresentationFormat>Panorámica</PresentationFormat>
  <Paragraphs>87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Tema de Office</vt:lpstr>
      <vt:lpstr>Atención a Peticiones, quejas, reclamos, sugerencias, denuncias y felicitaciones</vt:lpstr>
      <vt:lpstr>Presentación de PowerPoint</vt:lpstr>
      <vt:lpstr>ESTADO DE PETICIONES QUE INGRESARON EN LOS MESES DE ENERO A MARZO DE 2019</vt:lpstr>
      <vt:lpstr>ESTADO DE PETICIONES ATENDIDAS POR DEPENDENCIA</vt:lpstr>
      <vt:lpstr>TIEMPO DE RESPUESTA</vt:lpstr>
      <vt:lpstr>Presentación de PowerPoint</vt:lpstr>
      <vt:lpstr>ASUNTO DE LAS PETICIONES POR GRUPO DE TRABAJO</vt:lpstr>
      <vt:lpstr>TEMA DE LAS PETICIONES </vt:lpstr>
      <vt:lpstr>ESTRATEGIA DE DESCONGESTIÓN DE ÁREAS MISIONALES</vt:lpstr>
      <vt:lpstr>PETICIONES VERBALES</vt:lpstr>
      <vt:lpstr>                            QUEJAS, RECLAMOS, SUGERENCIAS Y FELICITACIONES </vt:lpstr>
      <vt:lpstr>                              QRSF POR GRUPO DE TRABAJO</vt:lpstr>
      <vt:lpstr>                              ASUNTO DE LAS QUEJAS Y RECLAMOS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Mauricio Palma Sanchez</dc:creator>
  <cp:lastModifiedBy>Jhon Cobos Tellez (ANLA)</cp:lastModifiedBy>
  <cp:revision>66</cp:revision>
  <cp:lastPrinted>2019-04-09T22:39:16Z</cp:lastPrinted>
  <dcterms:created xsi:type="dcterms:W3CDTF">2016-01-19T14:58:18Z</dcterms:created>
  <dcterms:modified xsi:type="dcterms:W3CDTF">2019-04-12T16:00:10Z</dcterms:modified>
</cp:coreProperties>
</file>